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71" r:id="rId7"/>
    <p:sldId id="260" r:id="rId8"/>
    <p:sldId id="272" r:id="rId9"/>
    <p:sldId id="273" r:id="rId10"/>
    <p:sldId id="284" r:id="rId11"/>
    <p:sldId id="285" r:id="rId12"/>
    <p:sldId id="280" r:id="rId13"/>
    <p:sldId id="281" r:id="rId14"/>
    <p:sldId id="282" r:id="rId15"/>
    <p:sldId id="283" r:id="rId16"/>
    <p:sldId id="286" r:id="rId17"/>
    <p:sldId id="287" r:id="rId18"/>
    <p:sldId id="288" r:id="rId19"/>
    <p:sldId id="289" r:id="rId20"/>
    <p:sldId id="276" r:id="rId21"/>
    <p:sldId id="277" r:id="rId22"/>
    <p:sldId id="278" r:id="rId23"/>
    <p:sldId id="265" r:id="rId24"/>
    <p:sldId id="261" r:id="rId25"/>
    <p:sldId id="267" r:id="rId26"/>
    <p:sldId id="266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Pack by Diakov" initials="RbD" lastIdx="2" clrIdx="0">
    <p:extLst>
      <p:ext uri="{19B8F6BF-5375-455C-9EA6-DF929625EA0E}">
        <p15:presenceInfo xmlns:p15="http://schemas.microsoft.com/office/powerpoint/2012/main" userId="69066a79d83694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4T11:50:19.016" idx="2">
    <p:pos x="10" y="10"/>
    <p:text>Рассмотрим 2 вида алгоритмов, которые использутся для расчета точек и производных B-сплайна. На основе расчета базисных функций и Кокса- де Бура.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393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3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790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649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403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4761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18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523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340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99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737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2FE17-A8C7-4A5D-AC5E-CACB12015D5C}" type="datetimeFigureOut">
              <a:rPr lang="ru-RU" smtClean="0"/>
              <a:t>28.06.2021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BE4C-8970-4400-B4B5-E9C5649914D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518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30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32" Type="http://schemas.openxmlformats.org/officeDocument/2006/relationships/image" Target="../media/image129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31" Type="http://schemas.openxmlformats.org/officeDocument/2006/relationships/image" Target="../media/image128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Relationship Id="rId8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32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168440" y="3226777"/>
            <a:ext cx="10034776" cy="2045383"/>
          </a:xfrm>
        </p:spPr>
        <p:txBody>
          <a:bodyPr>
            <a:no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бакалавра на тему: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«Исследование алгоритмов расчета</a:t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 точек</a:t>
            </a:r>
            <a:b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производных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-сплайна»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538808" y="5158243"/>
            <a:ext cx="8925061" cy="1265482"/>
          </a:xfrm>
        </p:spPr>
        <p:txBody>
          <a:bodyPr>
            <a:normAutofit/>
          </a:bodyPr>
          <a:lstStyle/>
          <a:p>
            <a:pPr lv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ru-RU" b="1" cap="none" dirty="0">
              <a:latin typeface="Tahoma"/>
              <a:cs typeface="Times New Roman" pitchFamily="18" charset="0"/>
            </a:endParaRPr>
          </a:p>
          <a:p>
            <a:pPr lvl="0" algn="l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ru-RU" sz="1800" dirty="0" smtClean="0">
                <a:latin typeface="Tahoma"/>
                <a:cs typeface="Times New Roman" pitchFamily="18" charset="0"/>
              </a:rPr>
              <a:t>Выполнил: </a:t>
            </a:r>
            <a:r>
              <a:rPr lang="ru-RU" sz="1800" dirty="0">
                <a:latin typeface="Tahoma"/>
                <a:cs typeface="Times New Roman" pitchFamily="18" charset="0"/>
              </a:rPr>
              <a:t>студент группы </a:t>
            </a:r>
            <a:r>
              <a:rPr lang="ru-RU" sz="1800" dirty="0" smtClean="0">
                <a:latin typeface="Tahoma"/>
                <a:cs typeface="Times New Roman" pitchFamily="18" charset="0"/>
              </a:rPr>
              <a:t>ФН11-</a:t>
            </a:r>
            <a:r>
              <a:rPr lang="en-US" sz="1800" dirty="0" smtClean="0">
                <a:latin typeface="Tahoma"/>
                <a:cs typeface="Times New Roman" pitchFamily="18" charset="0"/>
              </a:rPr>
              <a:t>8</a:t>
            </a:r>
            <a:r>
              <a:rPr lang="ru-RU" sz="1800" dirty="0">
                <a:latin typeface="Tahoma"/>
                <a:cs typeface="Times New Roman" pitchFamily="18" charset="0"/>
              </a:rPr>
              <a:t>2</a:t>
            </a:r>
            <a:r>
              <a:rPr lang="ru-RU" sz="1800" dirty="0" smtClean="0">
                <a:latin typeface="Tahoma"/>
                <a:cs typeface="Times New Roman" pitchFamily="18" charset="0"/>
              </a:rPr>
              <a:t>Б Степанов </a:t>
            </a:r>
            <a:r>
              <a:rPr lang="ru-RU" sz="1800" cap="none" dirty="0" smtClean="0">
                <a:latin typeface="Tahoma"/>
                <a:cs typeface="Times New Roman" pitchFamily="18" charset="0"/>
              </a:rPr>
              <a:t>А.Д.</a:t>
            </a:r>
            <a:endParaRPr lang="ru-RU" sz="1800" cap="none" dirty="0">
              <a:latin typeface="Tahoma"/>
              <a:cs typeface="Times New Roman" pitchFamily="18" charset="0"/>
            </a:endParaRPr>
          </a:p>
          <a:p>
            <a:pPr lvl="0" algn="l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ru-RU" sz="1800" cap="none" dirty="0">
                <a:latin typeface="Tahoma"/>
                <a:cs typeface="Times New Roman" pitchFamily="18" charset="0"/>
              </a:rPr>
              <a:t>Научный руководитель: </a:t>
            </a:r>
            <a:r>
              <a:rPr lang="ru-RU" sz="1800" dirty="0">
                <a:latin typeface="Tahoma" panose="020B0604030504040204" pitchFamily="34" charset="0"/>
                <a:cs typeface="Times New Roman" pitchFamily="18" charset="0"/>
              </a:rPr>
              <a:t>доцент</a:t>
            </a:r>
            <a:r>
              <a:rPr lang="en-US" sz="1800" dirty="0">
                <a:latin typeface="Tahoma" panose="020B0604030504040204" pitchFamily="34" charset="0"/>
                <a:cs typeface="Times New Roman" pitchFamily="18" charset="0"/>
              </a:rPr>
              <a:t> </a:t>
            </a:r>
            <a:r>
              <a:rPr lang="ru-RU" sz="1800" dirty="0">
                <a:latin typeface="Tahoma" panose="020B0604030504040204" pitchFamily="34" charset="0"/>
                <a:cs typeface="Times New Roman" pitchFamily="18" charset="0"/>
              </a:rPr>
              <a:t>кафедры ФН-11, к.ф.-м.н. </a:t>
            </a:r>
            <a:r>
              <a:rPr lang="ru-RU" sz="1800" dirty="0" smtClean="0">
                <a:latin typeface="Tahoma" panose="020B0604030504040204" pitchFamily="34" charset="0"/>
                <a:cs typeface="Times New Roman" pitchFamily="18" charset="0"/>
              </a:rPr>
              <a:t>Захаров А.А.</a:t>
            </a:r>
            <a:endParaRPr lang="ru-RU" sz="1800" dirty="0">
              <a:latin typeface="Tahoma" panose="020B0604030504040204" pitchFamily="34" charset="0"/>
              <a:cs typeface="Times New Roman" pitchFamily="18" charset="0"/>
            </a:endParaRPr>
          </a:p>
          <a:p>
            <a:endParaRPr lang="ru-RU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2060939" y="258678"/>
            <a:ext cx="93573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endParaRPr lang="ru-RU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«Московский государственный технический университет имени Н.Э. Баумана </a:t>
            </a:r>
          </a:p>
          <a:p>
            <a:pPr algn="ctr"/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(национальный исследовательский университет)»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(МГТУ им. Н.Э. Баумана)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«Фундаментальные науки»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</a:t>
            </a:r>
            <a:r>
              <a:rPr lang="ru-RU" dirty="0"/>
              <a:t>«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Вычислительная математика и математическая физика»</a:t>
            </a:r>
          </a:p>
          <a:p>
            <a:endParaRPr lang="ru-RU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Gerb-BMSTU_0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808" y="383564"/>
            <a:ext cx="1259264" cy="133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51339" y="2686837"/>
            <a:ext cx="9656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 подготовки «Математика и компьютерные науки» 02.03.01</a:t>
            </a:r>
          </a:p>
        </p:txBody>
      </p:sp>
    </p:spTree>
    <p:extLst>
      <p:ext uri="{BB962C8B-B14F-4D97-AF65-F5344CB8AC3E}">
        <p14:creationId xmlns:p14="http://schemas.microsoft.com/office/powerpoint/2010/main" val="382205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1945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Свойства базисных функций 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819302"/>
                <a:ext cx="50061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Свойство влияния на участке: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 промежутке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ненулевые значения имеют только базисные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19302"/>
                <a:ext cx="5006109" cy="923330"/>
              </a:xfrm>
              <a:prstGeom prst="rect">
                <a:avLst/>
              </a:prstGeom>
              <a:blipFill>
                <a:blip r:embed="rId2"/>
                <a:stretch>
                  <a:fillRect l="-1096" t="-3289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97235" y="819302"/>
                <a:ext cx="6594765" cy="1559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Свойство локальности:</a:t>
                </a:r>
              </a:p>
              <a:p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Базисная функция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представляет собой комбинацию значений функций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≠0,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,;…;</m:t>
                    </m:r>
                    <m:sSubSup>
                      <m:sSub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≠0,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Следовательно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235" y="819302"/>
                <a:ext cx="6594765" cy="1559466"/>
              </a:xfrm>
              <a:prstGeom prst="rect">
                <a:avLst/>
              </a:prstGeom>
              <a:blipFill>
                <a:blip r:embed="rId3"/>
                <a:stretch>
                  <a:fillRect l="-739" t="-1953" r="-277" b="-50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41" y="2490980"/>
            <a:ext cx="3118058" cy="3056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294334" y="5858700"/>
                <a:ext cx="54318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</a:t>
                </a:r>
                <a:r>
                  <a:rPr lang="en-US" sz="14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ru-RU" sz="14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ненулевые базисные функции на полуинтервале </a:t>
                </a:r>
                <a14:m>
                  <m:oMath xmlns:m="http://schemas.openxmlformats.org/officeDocument/2006/math"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4" y="5858700"/>
                <a:ext cx="5431872" cy="307777"/>
              </a:xfrm>
              <a:prstGeom prst="rect">
                <a:avLst/>
              </a:prstGeom>
              <a:blipFill>
                <a:blip r:embed="rId5"/>
                <a:stretch>
                  <a:fillRect l="-337" t="-3922" b="-19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489" y="2488881"/>
            <a:ext cx="2960255" cy="3058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5620265" y="5853443"/>
                <a:ext cx="6571735" cy="313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</a:t>
                </a:r>
                <a:r>
                  <a:rPr lang="en-US" sz="14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ru-RU" sz="14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Вычисление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через комбинацию базисных функций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  <m:r>
                      <a:rPr lang="ru-RU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ru-RU" sz="1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  <m:sup>
                        <m:r>
                          <a:rPr lang="ru-RU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265" y="5853443"/>
                <a:ext cx="6571735" cy="313034"/>
              </a:xfrm>
              <a:prstGeom prst="rect">
                <a:avLst/>
              </a:prstGeom>
              <a:blipFill>
                <a:blip r:embed="rId7"/>
                <a:stretch>
                  <a:fillRect l="-278" t="-1923" b="-192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2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94" y="3396898"/>
            <a:ext cx="11336412" cy="311386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497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нахождения индекса узлового промежутка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952294"/>
                <a:ext cx="10724909" cy="2247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нахождения узлового индекса осуществляется с помощью алгоритма бинарного поиска. Начиная со значений индексов </a:t>
                </a:r>
                <a14:m>
                  <m:oMath xmlns:m="http://schemas.openxmlformats.org/officeDocument/2006/math"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𝑙𝑜𝑤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ru-RU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h𝑖𝑔h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  <m:r>
                      <a:rPr lang="ru-RU" sz="187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ru-RU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Мы находим целую часть от их среднего арифметического </a:t>
                </a:r>
                <a14:m>
                  <m:oMath xmlns:m="http://schemas.openxmlformats.org/officeDocument/2006/math">
                    <m:r>
                      <a:rPr lang="en-US" sz="187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𝑖𝑑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7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7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7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𝑙𝑜𝑤</m:t>
                            </m:r>
                            <m:r>
                              <a:rPr lang="en-US" sz="187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87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h𝑖𝑔h</m:t>
                            </m:r>
                          </m:num>
                          <m:den>
                            <m:r>
                              <a:rPr lang="en-US" sz="187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сравниваем значение узла под данным и последующим индексом с заданным значением и в зависимости от того, больше оно или меньше фиксированного значения параметра, продолжаем поиск в промежутке </a:t>
                </a:r>
                <a14:m>
                  <m:oMath xmlns:m="http://schemas.openxmlformats.org/officeDocument/2006/math"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𝑙𝑜𝑤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𝑚𝑖𝑑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или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187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7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𝑚𝑖𝑑</m:t>
                        </m:r>
                        <m:r>
                          <a:rPr lang="en-US" sz="187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87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h𝑖𝑔h</m:t>
                        </m:r>
                      </m:e>
                    </m:d>
                    <m:r>
                      <a:rPr lang="ru-RU" sz="187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ru-RU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Как частный случай мы рассматриваем вычисление индекса </a:t>
                </a:r>
                <a14:m>
                  <m:oMath xmlns:m="http://schemas.openxmlformats.org/officeDocument/2006/math"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ru-RU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при максимально возможном значении параметра  </a:t>
                </a:r>
                <a14:m>
                  <m:oMath xmlns:m="http://schemas.openxmlformats.org/officeDocument/2006/math"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7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7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7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87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187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 данной ситуации индекс полагается взять равным </a:t>
                </a:r>
                <a14:m>
                  <m:oMath xmlns:m="http://schemas.openxmlformats.org/officeDocument/2006/math">
                    <m:r>
                      <a:rPr lang="en-US" sz="187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ru-RU" sz="187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52294"/>
                <a:ext cx="10724909" cy="2247538"/>
              </a:xfrm>
              <a:prstGeom prst="rect">
                <a:avLst/>
              </a:prstGeom>
              <a:blipFill>
                <a:blip r:embed="rId3"/>
                <a:stretch>
                  <a:fillRect l="-512" t="-1355" b="-35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4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19302"/>
            <a:ext cx="3721095" cy="6038698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497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 ненулевых базисных функций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295" y="2722115"/>
            <a:ext cx="5706923" cy="413588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93673" y="917189"/>
            <a:ext cx="41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Реализуемая формула: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93673" y="1480264"/>
                <a:ext cx="6560128" cy="678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ru-RU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673" y="1480264"/>
                <a:ext cx="6560128" cy="678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4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94526"/>
            <a:ext cx="10515600" cy="6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 точки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-кривой (базисные функции)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1666" b="2553"/>
          <a:stretch/>
        </p:blipFill>
        <p:spPr>
          <a:xfrm>
            <a:off x="838200" y="819302"/>
            <a:ext cx="6412346" cy="5979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06700" y="1115648"/>
                <a:ext cx="24753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={0.0;0.0;0.0}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700" y="1115648"/>
                <a:ext cx="247534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03810" y="2034484"/>
                <a:ext cx="2402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810" y="2034484"/>
                <a:ext cx="240261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51149" y="2951367"/>
                <a:ext cx="23183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149" y="2951367"/>
                <a:ext cx="231832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98516" y="3838057"/>
                <a:ext cx="4023594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𝒑𝒐𝒊𝒏𝒕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516" y="3838057"/>
                <a:ext cx="4023594" cy="422873"/>
              </a:xfrm>
              <a:prstGeom prst="rect">
                <a:avLst/>
              </a:prstGeom>
              <a:blipFill>
                <a:blip r:embed="rId6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93318" y="4745801"/>
                <a:ext cx="4023594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318" y="4745801"/>
                <a:ext cx="4023594" cy="422873"/>
              </a:xfrm>
              <a:prstGeom prst="rect">
                <a:avLst/>
              </a:prstGeom>
              <a:blipFill>
                <a:blip r:embed="rId7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3109645" y="6145649"/>
                <a:ext cx="1892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𝒑𝒐𝒊𝒏𝒕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𝑤𝑒𝑖𝑔h𝑡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645" y="6145649"/>
                <a:ext cx="1892698" cy="369332"/>
              </a:xfrm>
              <a:prstGeom prst="rect">
                <a:avLst/>
              </a:prstGeom>
              <a:blipFill>
                <a:blip r:embed="rId8"/>
                <a:stretch>
                  <a:fillRect l="-643" t="-8197" r="-322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7107384" y="1346480"/>
                <a:ext cx="5043945" cy="1038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𝒓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84" y="1346480"/>
                <a:ext cx="5043945" cy="10387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102765" y="884815"/>
            <a:ext cx="462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Реализуемая формула: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82426" y="3726326"/>
            <a:ext cx="220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координат взвешенной точки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5754255" y="4049492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5754255" y="4957237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13022" y="4760246"/>
            <a:ext cx="220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веса точки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5754255" y="6363202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50546" y="6036923"/>
            <a:ext cx="220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в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94526"/>
            <a:ext cx="10515600" cy="6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Кокса – де Бура для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 точки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-кривой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19302"/>
            <a:ext cx="6948056" cy="5993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81019" y="951345"/>
                <a:ext cx="2318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19" y="951345"/>
                <a:ext cx="231832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85456" y="1760787"/>
                <a:ext cx="2863272" cy="426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56" y="1760787"/>
                <a:ext cx="2863272" cy="426142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5456" y="2594242"/>
                <a:ext cx="2863272" cy="417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56" y="2594242"/>
                <a:ext cx="2863272" cy="417358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57928" y="3709540"/>
                <a:ext cx="2318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28" y="3709540"/>
                <a:ext cx="23183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57927" y="4518982"/>
                <a:ext cx="2318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;−−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27" y="4518982"/>
                <a:ext cx="231832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678544" y="5241200"/>
            <a:ext cx="27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6074" y="951345"/>
            <a:ext cx="23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16074" y="5089073"/>
            <a:ext cx="23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3854" y="1736773"/>
                <a:ext cx="2516909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854" y="1736773"/>
                <a:ext cx="2516909" cy="391646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91545" y="2619954"/>
                <a:ext cx="2516909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545" y="2619954"/>
                <a:ext cx="2516909" cy="391646"/>
              </a:xfrm>
              <a:prstGeom prst="rect">
                <a:avLst/>
              </a:prstGeom>
              <a:blipFill>
                <a:blip r:embed="rId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18363" y="3250487"/>
                <a:ext cx="2863272" cy="689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63" y="3250487"/>
                <a:ext cx="2863272" cy="6896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927599" y="4034300"/>
                <a:ext cx="2863272" cy="678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599" y="4034300"/>
                <a:ext cx="2863272" cy="6785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790871" y="847108"/>
            <a:ext cx="462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Реализуемые формулы: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408546" y="6235308"/>
                <a:ext cx="2863272" cy="3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546" y="6235308"/>
                <a:ext cx="2863272" cy="398186"/>
              </a:xfrm>
              <a:prstGeom prst="rect">
                <a:avLst/>
              </a:prstGeom>
              <a:blipFill>
                <a:blip r:embed="rId12"/>
                <a:stretch>
                  <a:fillRect t="-1538" b="-2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Таблица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2388903"/>
                  </p:ext>
                </p:extLst>
              </p:nvPr>
            </p:nvGraphicFramePr>
            <p:xfrm>
              <a:off x="7308271" y="4672442"/>
              <a:ext cx="5216238" cy="75590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16238">
                      <a:extLst>
                        <a:ext uri="{9D8B030D-6E8A-4147-A177-3AD203B41FA5}">
                          <a16:colId xmlns:a16="http://schemas.microsoft.com/office/drawing/2014/main" val="214657069"/>
                        </a:ext>
                      </a:extLst>
                    </a:gridCol>
                  </a:tblGrid>
                  <a:tr h="5219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ctrlPr>
                                          <a:rPr lang="ru-RU" sz="18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b="1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𝒋</m:t>
                                            </m:r>
                                          </m:sub>
                                          <m:sup>
                                            <m:r>
                                              <a:rPr lang="ru-RU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𝒌</m:t>
                                            </m:r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ru-RU" sz="18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den>
                                </m:f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sub>
                                      <m:sup>
                                        <m: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𝒌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ru-RU" sz="18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sz="1800" b="1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sub>
                                      <m:sup>
                                        <m: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𝒌</m:t>
                                        </m:r>
                                      </m:sup>
                                    </m:sSubSup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ru-RU" sz="18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74008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Таблица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2388903"/>
                  </p:ext>
                </p:extLst>
              </p:nvPr>
            </p:nvGraphicFramePr>
            <p:xfrm>
              <a:off x="7308271" y="4672442"/>
              <a:ext cx="5216238" cy="75590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16238">
                      <a:extLst>
                        <a:ext uri="{9D8B030D-6E8A-4147-A177-3AD203B41FA5}">
                          <a16:colId xmlns:a16="http://schemas.microsoft.com/office/drawing/2014/main" val="214657069"/>
                        </a:ext>
                      </a:extLst>
                    </a:gridCol>
                  </a:tblGrid>
                  <a:tr h="75590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13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40080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0383" y="1796597"/>
                <a:ext cx="1279235" cy="354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ru-RU" sz="1400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3" y="1796597"/>
                <a:ext cx="1279235" cy="354521"/>
              </a:xfrm>
              <a:prstGeom prst="rect">
                <a:avLst/>
              </a:prstGeom>
              <a:blipFill>
                <a:blip r:embed="rId1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60383" y="2619954"/>
                <a:ext cx="1279235" cy="345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3" y="2619954"/>
                <a:ext cx="1279235" cy="345094"/>
              </a:xfrm>
              <a:prstGeom prst="rect">
                <a:avLst/>
              </a:prstGeom>
              <a:blipFill>
                <a:blip r:embed="rId1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37452" y="6296507"/>
                <a:ext cx="1279235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452" y="6296507"/>
                <a:ext cx="1279235" cy="3250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004948" y="6296507"/>
                <a:ext cx="1279235" cy="335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</m:oMath>
                  </m:oMathPara>
                </a14:m>
                <a:endParaRPr lang="ru-RU" sz="1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948" y="6296507"/>
                <a:ext cx="1279235" cy="3353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116619" y="3963393"/>
                <a:ext cx="5897416" cy="58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19" y="3963393"/>
                <a:ext cx="5897416" cy="580993"/>
              </a:xfrm>
              <a:prstGeom prst="rect">
                <a:avLst/>
              </a:prstGeom>
              <a:blipFill>
                <a:blip r:embed="rId18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7796643" y="1461371"/>
                <a:ext cx="2670410" cy="4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643" y="1461371"/>
                <a:ext cx="2670410" cy="426142"/>
              </a:xfrm>
              <a:prstGeom prst="rect">
                <a:avLst/>
              </a:prstGeom>
              <a:blipFill>
                <a:blip r:embed="rId1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64966" y="1949669"/>
                <a:ext cx="2802087" cy="6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966" y="1949669"/>
                <a:ext cx="2802087" cy="69435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7877104" y="2364980"/>
                <a:ext cx="323454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d>
                        <m:dPr>
                          <m:ctrlPr>
                            <a:rPr lang="ru-RU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ru-RU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n-US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dirty="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04" y="2364980"/>
                <a:ext cx="3234540" cy="8550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7836191" y="3157110"/>
                <a:ext cx="4458272" cy="825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449580"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191" y="3157110"/>
                <a:ext cx="4458272" cy="8253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6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194526"/>
            <a:ext cx="10515600" cy="62477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 ненулевых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первых производных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базисных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функций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7742451"/>
                  </p:ext>
                </p:extLst>
              </p:nvPr>
            </p:nvGraphicFramePr>
            <p:xfrm>
              <a:off x="6665191" y="1847273"/>
              <a:ext cx="5286664" cy="89308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86664">
                      <a:extLst>
                        <a:ext uri="{9D8B030D-6E8A-4147-A177-3AD203B41FA5}">
                          <a16:colId xmlns:a16="http://schemas.microsoft.com/office/drawing/2014/main" val="2754206464"/>
                        </a:ext>
                      </a:extLst>
                    </a:gridCol>
                  </a:tblGrid>
                  <a:tr h="8930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20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ru-RU" sz="20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sz="20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1,0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1,1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b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109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7742451"/>
                  </p:ext>
                </p:extLst>
              </p:nvPr>
            </p:nvGraphicFramePr>
            <p:xfrm>
              <a:off x="6665191" y="1847273"/>
              <a:ext cx="5286664" cy="89308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286664">
                      <a:extLst>
                        <a:ext uri="{9D8B030D-6E8A-4147-A177-3AD203B41FA5}">
                          <a16:colId xmlns:a16="http://schemas.microsoft.com/office/drawing/2014/main" val="2754206464"/>
                        </a:ext>
                      </a:extLst>
                    </a:gridCol>
                  </a:tblGrid>
                  <a:tr h="89308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1094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934160"/>
                  </p:ext>
                </p:extLst>
              </p:nvPr>
            </p:nvGraphicFramePr>
            <p:xfrm>
              <a:off x="6974609" y="2703519"/>
              <a:ext cx="4977246" cy="133553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977246">
                      <a:extLst>
                        <a:ext uri="{9D8B030D-6E8A-4147-A177-3AD203B41FA5}">
                          <a16:colId xmlns:a16="http://schemas.microsoft.com/office/drawing/2014/main" val="2754206464"/>
                        </a:ext>
                      </a:extLst>
                    </a:gridCol>
                  </a:tblGrid>
                  <a:tr h="89308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en-US" sz="2000" dirty="0" smtClean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lang="en-US" sz="20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lang="en-US" sz="20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20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20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  <m:r>
                                          <a:rPr lang="en-US" sz="20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0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ru-RU" sz="2000" dirty="0">
                            <a:effectLst/>
                            <a:latin typeface="+mn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2109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8934160"/>
                  </p:ext>
                </p:extLst>
              </p:nvPr>
            </p:nvGraphicFramePr>
            <p:xfrm>
              <a:off x="6974609" y="2703519"/>
              <a:ext cx="4977246" cy="134302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977246">
                      <a:extLst>
                        <a:ext uri="{9D8B030D-6E8A-4147-A177-3AD203B41FA5}">
                          <a16:colId xmlns:a16="http://schemas.microsoft.com/office/drawing/2014/main" val="2754206464"/>
                        </a:ext>
                      </a:extLst>
                    </a:gridCol>
                  </a:tblGrid>
                  <a:tr h="134302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b="-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1094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6974609" y="1530578"/>
            <a:ext cx="462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Реализуемая формула: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99" y="926544"/>
            <a:ext cx="5641128" cy="5809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09027" y="1038523"/>
                <a:ext cx="2687782" cy="665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27" y="1038523"/>
                <a:ext cx="2687782" cy="665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62843" y="2113545"/>
                <a:ext cx="27801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43" y="2113545"/>
                <a:ext cx="27801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389673" y="2843095"/>
                <a:ext cx="2166362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1,0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673" y="2843095"/>
                <a:ext cx="2166362" cy="659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1805827" y="3792762"/>
                <a:ext cx="3094179" cy="659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827" y="3792762"/>
                <a:ext cx="3094179" cy="659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59098" y="4835789"/>
                <a:ext cx="3631740" cy="438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1,0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1,1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098" y="4835789"/>
                <a:ext cx="3631740" cy="438069"/>
              </a:xfrm>
              <a:prstGeom prst="rect">
                <a:avLst/>
              </a:prstGeom>
              <a:blipFill>
                <a:blip r:embed="rId9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48329" y="5918633"/>
                <a:ext cx="3409171" cy="665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329" y="5918633"/>
                <a:ext cx="3409171" cy="6651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997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1945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расчета производной в точке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кривой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9302"/>
            <a:ext cx="4759036" cy="58401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9491" y="951345"/>
                <a:ext cx="3029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0.0;0.0;0.0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91" y="951345"/>
                <a:ext cx="302952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99491" y="1648691"/>
                <a:ext cx="3029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0.0;0.0;0.0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′=0.0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91" y="1648691"/>
                <a:ext cx="30295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99491" y="2318324"/>
                <a:ext cx="3029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91" y="2318324"/>
                <a:ext cx="302952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99491" y="2983406"/>
                <a:ext cx="3029527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91" y="2983406"/>
                <a:ext cx="3029527" cy="422873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99491" y="3635890"/>
                <a:ext cx="3029527" cy="42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91" y="3635890"/>
                <a:ext cx="3029527" cy="422873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99491" y="4283733"/>
                <a:ext cx="3029527" cy="45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91" y="4283733"/>
                <a:ext cx="3029527" cy="45820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99491" y="4959284"/>
                <a:ext cx="3029527" cy="45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′+=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91" y="4959284"/>
                <a:ext cx="3029527" cy="45820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Прямая соединительная линия 12"/>
          <p:cNvCxnSpPr/>
          <p:nvPr/>
        </p:nvCxnSpPr>
        <p:spPr>
          <a:xfrm>
            <a:off x="4849090" y="3190510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72066" y="2867344"/>
            <a:ext cx="220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координат взвешенной точки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4849089" y="3819618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2066" y="3639191"/>
            <a:ext cx="220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веса точки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4849089" y="4522070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72066" y="4031055"/>
            <a:ext cx="2203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координат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производной в взвешенной точке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4849089" y="5206857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72066" y="4883691"/>
            <a:ext cx="220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веса производной в точке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4849090" y="6270838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45380" y="5807021"/>
            <a:ext cx="2456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Рационализация значения  производной в точке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699490" y="5935801"/>
                <a:ext cx="3029527" cy="628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90" y="5935801"/>
                <a:ext cx="3029527" cy="6288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063671" y="848652"/>
            <a:ext cx="462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Реализуемая формула: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8377380" y="2992452"/>
                <a:ext cx="3396699" cy="628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  <m: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380" y="2992452"/>
                <a:ext cx="3396699" cy="6288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8100878" y="1160787"/>
                <a:ext cx="3949701" cy="1724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878" y="1160787"/>
                <a:ext cx="3949701" cy="172406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5629282" y="1212678"/>
                <a:ext cx="3593532" cy="1724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𝒄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ru-RU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282" y="1212678"/>
                <a:ext cx="3593532" cy="17240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33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94526"/>
            <a:ext cx="10515600" cy="6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 точки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-поверхности (базисные функции)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4" y="819302"/>
            <a:ext cx="7012709" cy="5950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28813" y="991622"/>
                <a:ext cx="24753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={0.0;0.0;0.0}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13" y="991622"/>
                <a:ext cx="247534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72105" y="1766640"/>
                <a:ext cx="2402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105" y="1766640"/>
                <a:ext cx="240261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71347" y="2558475"/>
                <a:ext cx="2974109" cy="378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347" y="2558475"/>
                <a:ext cx="2974109" cy="3786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7099" y="3333493"/>
                <a:ext cx="2974109" cy="378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099" y="3333493"/>
                <a:ext cx="2974109" cy="3786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66368" y="4080006"/>
                <a:ext cx="4365342" cy="38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68" y="4080006"/>
                <a:ext cx="4365342" cy="386196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629979" y="4849193"/>
                <a:ext cx="3456844" cy="422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979" y="4849193"/>
                <a:ext cx="3456844" cy="422873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3947773" y="6226375"/>
                <a:ext cx="15386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773" y="6226375"/>
                <a:ext cx="1538625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единительная линия 14"/>
          <p:cNvCxnSpPr/>
          <p:nvPr/>
        </p:nvCxnSpPr>
        <p:spPr>
          <a:xfrm>
            <a:off x="6437746" y="4317348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6437746" y="5088583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45133" y="3811439"/>
            <a:ext cx="2203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координат взвешенной точки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поверхности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45133" y="4765417"/>
            <a:ext cx="220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 веса точки поверхности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45133" y="6106347"/>
            <a:ext cx="220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Возвращение в 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6437745" y="6429513"/>
            <a:ext cx="149629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7845133" y="1360954"/>
                <a:ext cx="3677482" cy="9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𝒑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133" y="1360954"/>
                <a:ext cx="3677482" cy="9121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845133" y="905221"/>
            <a:ext cx="462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Реализуемая формула: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7932856" y="2190225"/>
                <a:ext cx="3333220" cy="912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𝑤</m:t>
                      </m:r>
                      <m:r>
                        <a:rPr lang="ru-RU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856" y="2190225"/>
                <a:ext cx="3333220" cy="9121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7932856" y="3122034"/>
                <a:ext cx="3944734" cy="570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ru-RU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ru-RU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856" y="3122034"/>
                <a:ext cx="3944734" cy="570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4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838200" y="194526"/>
            <a:ext cx="10515600" cy="62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Кокса – де Бура для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вычисления точки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-поверхности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6" y="819302"/>
            <a:ext cx="3124200" cy="58663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1" b="4087"/>
          <a:stretch/>
        </p:blipFill>
        <p:spPr>
          <a:xfrm>
            <a:off x="3812988" y="3287528"/>
            <a:ext cx="6042212" cy="3547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88" y="819302"/>
            <a:ext cx="3382140" cy="2408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36073" y="914400"/>
                <a:ext cx="2022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73" y="914400"/>
                <a:ext cx="202276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36073" y="1444078"/>
                <a:ext cx="2022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73" y="1444078"/>
                <a:ext cx="20227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93354" y="2438186"/>
                <a:ext cx="2022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354" y="2438186"/>
                <a:ext cx="20227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88290" y="3007228"/>
                <a:ext cx="2318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90" y="3007228"/>
                <a:ext cx="23183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8290" y="3536906"/>
                <a:ext cx="2318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;−−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90" y="3536906"/>
                <a:ext cx="231832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88290" y="4569418"/>
                <a:ext cx="2318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90" y="4569418"/>
                <a:ext cx="23183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88289" y="5100056"/>
                <a:ext cx="2318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;−−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89" y="5100056"/>
                <a:ext cx="231832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3886081" y="1440953"/>
                <a:ext cx="3309047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𝒖𝒗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𝟎𝟎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81" y="1440953"/>
                <a:ext cx="3309047" cy="408189"/>
              </a:xfrm>
              <a:prstGeom prst="rect">
                <a:avLst/>
              </a:prstGeom>
              <a:blipFill>
                <a:blip r:embed="rId1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26960" y="914400"/>
                <a:ext cx="2289972" cy="413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𝒖𝒗</m:t>
                          </m:r>
                        </m:sub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ru-RU" sz="1600" b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960" y="914400"/>
                <a:ext cx="2289972" cy="413639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4471946" y="2091058"/>
                <a:ext cx="2137315" cy="40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𝑢𝑣</m:t>
                          </m:r>
                        </m:sub>
                        <m:sup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00</m:t>
                          </m:r>
                        </m:sup>
                      </m:sSubSup>
                      <m:r>
                        <a:rPr lang="en-US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946" y="2091058"/>
                <a:ext cx="2137315" cy="408189"/>
              </a:xfrm>
              <a:prstGeom prst="rect">
                <a:avLst/>
              </a:prstGeom>
              <a:blipFill>
                <a:blip r:embed="rId1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3491838" y="2638347"/>
                <a:ext cx="1960216" cy="4032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0,0</m:t>
                          </m:r>
                        </m:sup>
                      </m:sSubSup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p>
                      </m:sSubSup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38" y="2638347"/>
                <a:ext cx="1960216" cy="403252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118918" y="3894553"/>
                <a:ext cx="24898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18" y="3894553"/>
                <a:ext cx="2489843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7553359" y="3885317"/>
                <a:ext cx="163769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359" y="3885317"/>
                <a:ext cx="1637692" cy="391646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4362367" y="4493427"/>
                <a:ext cx="1968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367" y="4493427"/>
                <a:ext cx="1968424" cy="369332"/>
              </a:xfrm>
              <a:prstGeom prst="rect">
                <a:avLst/>
              </a:prstGeom>
              <a:blipFill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7387563" y="4476553"/>
                <a:ext cx="193495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563" y="4476553"/>
                <a:ext cx="1934953" cy="391646"/>
              </a:xfrm>
              <a:prstGeom prst="rect">
                <a:avLst/>
              </a:prstGeom>
              <a:blipFill>
                <a:blip r:embed="rId1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3970892" y="5052166"/>
                <a:ext cx="2620204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𝒖𝒗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𝒖𝒗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892" y="5052166"/>
                <a:ext cx="2620204" cy="63357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4001531" y="5695125"/>
                <a:ext cx="2690095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,0</m:t>
                          </m:r>
                        </m:sup>
                      </m:sSubSup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sub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−1,0</m:t>
                              </m:r>
                            </m:sup>
                          </m:sSub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−1,0</m:t>
                              </m:r>
                            </m:sup>
                          </m:sSub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531" y="5695125"/>
                <a:ext cx="2690095" cy="6335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7044937" y="5047079"/>
                <a:ext cx="2495170" cy="639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𝒌𝒗</m:t>
                          </m:r>
                        </m:sub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𝒌𝒗</m:t>
                              </m:r>
                            </m:sub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937" y="5047079"/>
                <a:ext cx="2495170" cy="63914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7090155" y="5717903"/>
                <a:ext cx="2564099" cy="655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𝑘𝑣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155" y="5717903"/>
                <a:ext cx="2564099" cy="6558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1504744" y="6221489"/>
                <a:ext cx="1285416" cy="398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𝒌𝒍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𝒌𝒍</m:t>
                        </m:r>
                      </m:sup>
                    </m:sSubSup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744" y="6221489"/>
                <a:ext cx="1285416" cy="398186"/>
              </a:xfrm>
              <a:prstGeom prst="rect">
                <a:avLst/>
              </a:prstGeom>
              <a:blipFill>
                <a:blip r:embed="rId24"/>
                <a:stretch>
                  <a:fillRect t="-1538" b="-2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182916" y="6333857"/>
                <a:ext cx="993413" cy="356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  <m: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ru-RU" sz="1400" b="1" dirty="0"/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16" y="6333857"/>
                <a:ext cx="993413" cy="356444"/>
              </a:xfrm>
              <a:prstGeom prst="rect">
                <a:avLst/>
              </a:prstGeom>
              <a:blipFill>
                <a:blip r:embed="rId2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970892" y="6338527"/>
                <a:ext cx="1279235" cy="349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892" y="6338527"/>
                <a:ext cx="1279235" cy="349391"/>
              </a:xfrm>
              <a:prstGeom prst="rect">
                <a:avLst/>
              </a:prstGeom>
              <a:blipFill>
                <a:blip r:embed="rId26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7167489" y="673915"/>
            <a:ext cx="462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Реализуемые формулы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7167489" y="949152"/>
                <a:ext cx="4020588" cy="344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𝒖𝒗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𝟎𝟎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𝒖𝒗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89" y="949152"/>
                <a:ext cx="4020588" cy="344133"/>
              </a:xfrm>
              <a:prstGeom prst="rect">
                <a:avLst/>
              </a:prstGeom>
              <a:blipFill>
                <a:blip r:embed="rId2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7139850" y="1259883"/>
                <a:ext cx="369601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𝑢𝑣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00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ru-RU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850" y="1259883"/>
                <a:ext cx="3696012" cy="338554"/>
              </a:xfrm>
              <a:prstGeom prst="rect">
                <a:avLst/>
              </a:prstGeom>
              <a:blipFill>
                <a:blip r:embed="rId2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7167488" y="1509642"/>
                <a:ext cx="4847735" cy="576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𝒖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𝒎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𝟎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𝒖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𝒎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𝟎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𝒖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𝒎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488" y="1509642"/>
                <a:ext cx="4847735" cy="57637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7124157" y="1940341"/>
                <a:ext cx="4918307" cy="576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,0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−1,0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−1,0</m:t>
                          </m:r>
                        </m:sup>
                      </m:sSubSup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157" y="1940341"/>
                <a:ext cx="4918307" cy="57637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7313641" y="2392774"/>
                <a:ext cx="4639475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𝒊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𝒌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𝒊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𝒌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𝒏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𝒊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𝒌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𝒏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641" y="2392774"/>
                <a:ext cx="4639475" cy="57637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7279239" y="2826318"/>
                <a:ext cx="4708277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239" y="2826318"/>
                <a:ext cx="4708277" cy="57637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9986053" y="3416932"/>
                <a:ext cx="1367747" cy="722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  <m:sup>
                              <m:r>
                                <a:rPr lang="ru-RU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ru-RU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053" y="3416932"/>
                <a:ext cx="1367747" cy="72263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0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09251" y="206712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расчета производных в точке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-поверхности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290" r="2605"/>
          <a:stretch/>
        </p:blipFill>
        <p:spPr>
          <a:xfrm>
            <a:off x="-18473" y="819302"/>
            <a:ext cx="4276437" cy="59386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974" r="2239"/>
          <a:stretch/>
        </p:blipFill>
        <p:spPr>
          <a:xfrm>
            <a:off x="4248732" y="2456872"/>
            <a:ext cx="4027406" cy="44011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2195" r="1472"/>
          <a:stretch/>
        </p:blipFill>
        <p:spPr>
          <a:xfrm>
            <a:off x="8276139" y="2499182"/>
            <a:ext cx="3915862" cy="4301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8724" y="1025812"/>
                <a:ext cx="2937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0.0;0.0;0.0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24" y="1025812"/>
                <a:ext cx="29371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2581" y="1732393"/>
                <a:ext cx="2937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0.0;0.0;0.0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81" y="1732393"/>
                <a:ext cx="29371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1817" y="2357169"/>
                <a:ext cx="2937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0.0;0.0;0.0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7" y="2357169"/>
                <a:ext cx="29371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22224" y="3270260"/>
                <a:ext cx="2022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224" y="3270260"/>
                <a:ext cx="20227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05161" y="3941216"/>
                <a:ext cx="2022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61" y="3941216"/>
                <a:ext cx="202276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448418" y="4649699"/>
                <a:ext cx="3375796" cy="3311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1300" b="1" i="1" smtClean="0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sz="13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lang="en-US" sz="13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1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1300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8" y="4649699"/>
                <a:ext cx="3375796" cy="331116"/>
              </a:xfrm>
              <a:prstGeom prst="rect">
                <a:avLst/>
              </a:prstGeom>
              <a:blipFill>
                <a:blip r:embed="rId1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560537" y="5274475"/>
                <a:ext cx="3109184" cy="386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37" y="5274475"/>
                <a:ext cx="3109184" cy="386196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67443" y="3270260"/>
                <a:ext cx="2022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43" y="3270260"/>
                <a:ext cx="202276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67443" y="3959688"/>
                <a:ext cx="2022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443" y="3959688"/>
                <a:ext cx="202276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231924" y="3908887"/>
                <a:ext cx="2022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924" y="3908887"/>
                <a:ext cx="202276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231923" y="3233086"/>
                <a:ext cx="2022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;++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923" y="3233086"/>
                <a:ext cx="202276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4683178" y="4675775"/>
                <a:ext cx="3223511" cy="312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78" y="4675775"/>
                <a:ext cx="3223511" cy="312778"/>
              </a:xfrm>
              <a:prstGeom prst="rect">
                <a:avLst/>
              </a:prstGeom>
              <a:blipFill>
                <a:blip r:embed="rId1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8603497" y="4584900"/>
                <a:ext cx="3279616" cy="312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497" y="4584900"/>
                <a:ext cx="3279616" cy="312778"/>
              </a:xfrm>
              <a:prstGeom prst="rect">
                <a:avLst/>
              </a:prstGeom>
              <a:blipFill>
                <a:blip r:embed="rId1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8629529" y="5186813"/>
                <a:ext cx="3226781" cy="386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529" y="5186813"/>
                <a:ext cx="3226781" cy="386196"/>
              </a:xfrm>
              <a:prstGeom prst="rect">
                <a:avLst/>
              </a:prstGeom>
              <a:blipFill>
                <a:blip r:embed="rId1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4696342" y="5312734"/>
                <a:ext cx="3227550" cy="386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+=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342" y="5312734"/>
                <a:ext cx="3227550" cy="386196"/>
              </a:xfrm>
              <a:prstGeom prst="rect">
                <a:avLst/>
              </a:prstGeom>
              <a:blipFill>
                <a:blip r:embed="rId19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8838367" y="6180723"/>
                <a:ext cx="2791405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367" y="6180723"/>
                <a:ext cx="2791405" cy="497059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3681570" y="789205"/>
                <a:ext cx="5691038" cy="7300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𝒄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𝒖𝒗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ru-RU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70" y="789205"/>
                <a:ext cx="5691038" cy="73000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3479089" y="1388535"/>
                <a:ext cx="6096000" cy="13676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𝒕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𝒖𝒗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𝒖𝒗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ru-RU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ru-RU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</m:t>
                          </m:r>
                        </m:sub>
                        <m:sup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ru-RU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089" y="1388535"/>
                <a:ext cx="6096000" cy="136768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9290500" y="918950"/>
                <a:ext cx="2901500" cy="51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  <m: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≤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𝑡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500" y="918950"/>
                <a:ext cx="2901500" cy="510461"/>
              </a:xfrm>
              <a:prstGeom prst="rect">
                <a:avLst/>
              </a:prstGeom>
              <a:blipFill>
                <a:blip r:embed="rId2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9290500" y="1505223"/>
                <a:ext cx="2944075" cy="5104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  <m: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≤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500" y="1505223"/>
                <a:ext cx="2944075" cy="510461"/>
              </a:xfrm>
              <a:prstGeom prst="rect">
                <a:avLst/>
              </a:prstGeom>
              <a:blipFill>
                <a:blip r:embed="rId2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3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27514"/>
            <a:ext cx="10515600" cy="549275"/>
          </a:xfrm>
        </p:spPr>
        <p:txBody>
          <a:bodyPr>
            <a:noAutofit/>
          </a:bodyPr>
          <a:lstStyle/>
          <a:p>
            <a:pPr algn="ctr"/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Концептуальная постановка задачи</a:t>
            </a:r>
            <a:endParaRPr lang="ru-RU" sz="2800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54276" y="752279"/>
            <a:ext cx="10244631" cy="251769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-сплайны – это гладкие кривые, которые можно построить для интерполяции или аппроксимации набора контрольных точек.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широко используются для проектирования кривых и поверхностей в инженерных и мультимедийных приложениях, являются одними из наиболее часто используемых в геометрическом моделировании. Их распространенность объясняется тем, что они с высокой точностью аппроксимируют заданную кривую и обладают такими полезными свойствами, как независимость степени полинома B-сплайна от числа контрольных точек (с определенными ограничениями) и возможность локального контроля над формой.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оптимальных алгоритмов расчета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координат точек и производных B-сплайнов является важной и актуальной проблемой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8" y="3750912"/>
            <a:ext cx="5310909" cy="291535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40401"/>
            <a:ext cx="4499615" cy="237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9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1945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(1)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231" y="984292"/>
            <a:ext cx="5955587" cy="49291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99630" y="5915683"/>
            <a:ext cx="479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NURBS-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кривая и ее производные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6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1945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(2)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9946"/>
            <a:ext cx="5243014" cy="35298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73" y="819302"/>
            <a:ext cx="5206435" cy="4346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2291" y="5392105"/>
            <a:ext cx="6853382" cy="934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-поверхность, построенная с помощью алгоритма на основе базисных функций (слева) и с помощью алгоритма Кокса – де Бура (справа)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55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838200" y="1945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работы (3)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43" y="888322"/>
            <a:ext cx="7058513" cy="48756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3164" y="5832960"/>
            <a:ext cx="461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нормали к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NURBS-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поверхности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0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Сравнительная характеристика алгоритмов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445544"/>
              </p:ext>
            </p:extLst>
          </p:nvPr>
        </p:nvGraphicFramePr>
        <p:xfrm>
          <a:off x="838199" y="989906"/>
          <a:ext cx="11012055" cy="4681220"/>
        </p:xfrm>
        <a:graphic>
          <a:graphicData uri="http://schemas.openxmlformats.org/drawingml/2006/table">
            <a:tbl>
              <a:tblPr firstRow="1" firstCol="1" bandRow="1"/>
              <a:tblGrid>
                <a:gridCol w="6231486">
                  <a:extLst>
                    <a:ext uri="{9D8B030D-6E8A-4147-A177-3AD203B41FA5}">
                      <a16:colId xmlns:a16="http://schemas.microsoft.com/office/drawing/2014/main" val="2927817666"/>
                    </a:ext>
                  </a:extLst>
                </a:gridCol>
                <a:gridCol w="1670805">
                  <a:extLst>
                    <a:ext uri="{9D8B030D-6E8A-4147-A177-3AD203B41FA5}">
                      <a16:colId xmlns:a16="http://schemas.microsoft.com/office/drawing/2014/main" val="3808765303"/>
                    </a:ext>
                  </a:extLst>
                </a:gridCol>
                <a:gridCol w="1674205">
                  <a:extLst>
                    <a:ext uri="{9D8B030D-6E8A-4147-A177-3AD203B41FA5}">
                      <a16:colId xmlns:a16="http://schemas.microsoft.com/office/drawing/2014/main" val="4179131325"/>
                    </a:ext>
                  </a:extLst>
                </a:gridCol>
                <a:gridCol w="1435559">
                  <a:extLst>
                    <a:ext uri="{9D8B030D-6E8A-4147-A177-3AD203B41FA5}">
                      <a16:colId xmlns:a16="http://schemas.microsoft.com/office/drawing/2014/main" val="1938884174"/>
                    </a:ext>
                  </a:extLst>
                </a:gridCol>
              </a:tblGrid>
              <a:tr h="569604">
                <a:tc gridSpan="4">
                  <a:txBody>
                    <a:bodyPr/>
                    <a:lstStyle/>
                    <a:p>
                      <a:pPr indent="44958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Таблица 1 – характеристики алгоритмов расчета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NURBS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-кривых и поверхностей и их первых производных</a:t>
                      </a:r>
                    </a:p>
                  </a:txBody>
                  <a:tcPr marL="44243" marR="4424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732384"/>
                  </a:ext>
                </a:extLst>
              </a:tr>
              <a:tr h="797730">
                <a:tc>
                  <a:txBody>
                    <a:bodyPr/>
                    <a:lstStyle/>
                    <a:p>
                      <a:pPr indent="44958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 алгоритма</a:t>
                      </a:r>
                    </a:p>
                  </a:txBody>
                  <a:tcPr marL="44243" marR="442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вып.  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для 40 тыс. точек,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вып. 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для 1 млн. точек,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Затраты памяти, байты</a:t>
                      </a:r>
                    </a:p>
                  </a:txBody>
                  <a:tcPr marL="44243" marR="442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496840"/>
                  </a:ext>
                </a:extLst>
              </a:tr>
              <a:tr h="576866">
                <a:tc>
                  <a:txBody>
                    <a:bodyPr/>
                    <a:lstStyle/>
                    <a:p>
                      <a:pPr indent="44958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Алгоритм расчета точки кривой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(базисные функции)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1.599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31.716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224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055485"/>
                  </a:ext>
                </a:extLst>
              </a:tr>
              <a:tr h="548912">
                <a:tc>
                  <a:txBody>
                    <a:bodyPr/>
                    <a:lstStyle/>
                    <a:p>
                      <a:pPr indent="44958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Алгоритм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расчета 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точки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кривой (Кокс – де Бур)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1.892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39.039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208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221797"/>
                  </a:ext>
                </a:extLst>
              </a:tr>
              <a:tr h="548912">
                <a:tc>
                  <a:txBody>
                    <a:bodyPr/>
                    <a:lstStyle/>
                    <a:p>
                      <a:pPr indent="44958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Алгоритм расчета производной в точке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кривой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3.015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955"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57.315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955"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496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308588"/>
                  </a:ext>
                </a:extLst>
              </a:tr>
              <a:tr h="534559">
                <a:tc>
                  <a:txBody>
                    <a:bodyPr/>
                    <a:lstStyle/>
                    <a:p>
                      <a:pPr indent="44958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Алгоритм расчета точки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поверхности</a:t>
                      </a:r>
                      <a:r>
                        <a:rPr lang="ru-RU" sz="1600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(базисные функции)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3.079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60.914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448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802537"/>
                  </a:ext>
                </a:extLst>
              </a:tr>
              <a:tr h="548912">
                <a:tc>
                  <a:txBody>
                    <a:bodyPr/>
                    <a:lstStyle/>
                    <a:p>
                      <a:pPr indent="44958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Алгоритм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расчета </a:t>
                      </a: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точки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поверхности (Кокс – де Бур)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6.764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158.271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864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908448"/>
                  </a:ext>
                </a:extLst>
              </a:tr>
              <a:tr h="555725">
                <a:tc>
                  <a:txBody>
                    <a:bodyPr/>
                    <a:lstStyle/>
                    <a:p>
                      <a:pPr indent="44958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Алгоритм расчета первых производных в точке </a:t>
                      </a:r>
                      <a:r>
                        <a:rPr lang="ru-RU" sz="16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поверхности</a:t>
                      </a:r>
                      <a:endParaRPr lang="ru-RU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243" marR="4424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18.393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166.510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4958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1184</a:t>
                      </a:r>
                    </a:p>
                  </a:txBody>
                  <a:tcPr marL="44243" marR="4424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37962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8199" y="5818909"/>
            <a:ext cx="1033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Алгоритмы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основе базисных функций работают быстрее примерно на 15 – 20% для кривых и примерно на 55 – 60% быстрее для поверхностей, чем соответствующие алгоритмы Кокса – де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Бура.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12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25236"/>
            <a:ext cx="10515600" cy="51517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выполнения квалификационной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было сделано следующее: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произведен обзор теории алгоритмов расчета точек и производных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-сплайнов;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выведены уравнения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-сплайна и его производных на основе алгоритма Кокса – де Бура и расчета базисных функций;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выведенных уравнений были составлены соответствующие алгоритмы;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выведенные алгоритмы были обобщены на случай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разработанных алгоритмов были построены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NURBS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кривые и поверхности, а также с помощью расчета производных визуализированы касательные для кривых и нормали для поверхностей;</a:t>
            </a:r>
          </a:p>
          <a:p>
            <a:pPr lvl="0"/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сравнение алгоритмов по времени выполнения и затратам памяти.</a:t>
            </a:r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D124957-209C-434F-BA82-BAB0DF85B1D2}"/>
              </a:ext>
            </a:extLst>
          </p:cNvPr>
          <p:cNvSpPr txBox="1">
            <a:spLocks/>
          </p:cNvSpPr>
          <p:nvPr/>
        </p:nvSpPr>
        <p:spPr>
          <a:xfrm>
            <a:off x="838200" y="152062"/>
            <a:ext cx="10515600" cy="619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47516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542393" y="1720959"/>
            <a:ext cx="10570828" cy="4441767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Хочу выразить слова благодарности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своему научному руководителю Захарову Андрею Алексеевичу, всему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преподавательскому составу кафедры ФН-11 и нашему нормоконтролеру Кудрявцевой Светлане Сергеевне!</a:t>
            </a:r>
            <a:b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48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11469" y="24146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8318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64702" y="742630"/>
            <a:ext cx="10515600" cy="515719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922132" y="1602026"/>
            <a:ext cx="10239512" cy="4447794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произвести исследование B-сплайн кривых и поверхностей, их уравнений и свойств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выполнить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программную реализацию алгоритмов на основе базисных функций и Кокса – де Бура для расчета координат точки кривой и поверхности, алгоритма для вычисления производной в точке кривой и на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поверхности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произвести анализ производительности работы данных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алгоритмов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сравнить время выполнения и затраты памяти;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сделать вывод об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оптимальности работы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алгоритмов.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1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87866" y="247680"/>
            <a:ext cx="10515600" cy="70866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постановка задачи (1)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737401" y="1014686"/>
            <a:ext cx="9414063" cy="42380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-сплайна имеет следующий вид: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791296"/>
                  </p:ext>
                </p:extLst>
              </p:nvPr>
            </p:nvGraphicFramePr>
            <p:xfrm>
              <a:off x="2034914" y="1356881"/>
              <a:ext cx="6819034" cy="93146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202917">
                      <a:extLst>
                        <a:ext uri="{9D8B030D-6E8A-4147-A177-3AD203B41FA5}">
                          <a16:colId xmlns:a16="http://schemas.microsoft.com/office/drawing/2014/main" val="1313690344"/>
                        </a:ext>
                      </a:extLst>
                    </a:gridCol>
                    <a:gridCol w="616117">
                      <a:extLst>
                        <a:ext uri="{9D8B030D-6E8A-4147-A177-3AD203B41FA5}">
                          <a16:colId xmlns:a16="http://schemas.microsoft.com/office/drawing/2014/main" val="3756979955"/>
                        </a:ext>
                      </a:extLst>
                    </a:gridCol>
                  </a:tblGrid>
                  <a:tr h="9314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ru-RU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ru-RU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sSub>
                                      <m:sSubPr>
                                        <m:ctrlPr>
                                          <a:rPr lang="ru-RU" sz="18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0≤</m:t>
                                </m:r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u-RU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(1)</a:t>
                          </a:r>
                          <a:endParaRPr lang="ru-RU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622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1791296"/>
                  </p:ext>
                </p:extLst>
              </p:nvPr>
            </p:nvGraphicFramePr>
            <p:xfrm>
              <a:off x="2034914" y="1356881"/>
              <a:ext cx="6819034" cy="93146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202917">
                      <a:extLst>
                        <a:ext uri="{9D8B030D-6E8A-4147-A177-3AD203B41FA5}">
                          <a16:colId xmlns:a16="http://schemas.microsoft.com/office/drawing/2014/main" val="1313690344"/>
                        </a:ext>
                      </a:extLst>
                    </a:gridCol>
                    <a:gridCol w="616117">
                      <a:extLst>
                        <a:ext uri="{9D8B030D-6E8A-4147-A177-3AD203B41FA5}">
                          <a16:colId xmlns:a16="http://schemas.microsoft.com/office/drawing/2014/main" val="3756979955"/>
                        </a:ext>
                      </a:extLst>
                    </a:gridCol>
                  </a:tblGrid>
                  <a:tr h="93146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8" t="-649" r="-10304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(1)</a:t>
                          </a:r>
                          <a:endParaRPr lang="ru-RU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8622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2"/>
              <p:cNvSpPr txBox="1">
                <a:spLocks/>
              </p:cNvSpPr>
              <p:nvPr/>
            </p:nvSpPr>
            <p:spPr>
              <a:xfrm>
                <a:off x="737399" y="2241208"/>
                <a:ext cx="9414064" cy="4005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ru-RU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базисные функции, которые определяются 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рекурсивно: </a:t>
                </a:r>
              </a:p>
              <a:p>
                <a:pPr marL="0" indent="0" algn="just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9" y="2241208"/>
                <a:ext cx="9414064" cy="400535"/>
              </a:xfrm>
              <a:prstGeom prst="rect">
                <a:avLst/>
              </a:prstGeom>
              <a:blipFill>
                <a:blip r:embed="rId3"/>
                <a:stretch>
                  <a:fillRect l="-583" t="-4615" b="-2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600567"/>
                  </p:ext>
                </p:extLst>
              </p:nvPr>
            </p:nvGraphicFramePr>
            <p:xfrm>
              <a:off x="2034915" y="2465036"/>
              <a:ext cx="6819033" cy="18184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203292">
                      <a:extLst>
                        <a:ext uri="{9D8B030D-6E8A-4147-A177-3AD203B41FA5}">
                          <a16:colId xmlns:a16="http://schemas.microsoft.com/office/drawing/2014/main" val="3639178184"/>
                        </a:ext>
                      </a:extLst>
                    </a:gridCol>
                    <a:gridCol w="615741">
                      <a:extLst>
                        <a:ext uri="{9D8B030D-6E8A-4147-A177-3AD203B41FA5}">
                          <a16:colId xmlns:a16="http://schemas.microsoft.com/office/drawing/2014/main" val="3361335958"/>
                        </a:ext>
                      </a:extLst>
                    </a:gridCol>
                  </a:tblGrid>
                  <a:tr h="94291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1,</m:t>
                                          </m:r>
                                        </m:e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если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&lt;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8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, 0≤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+1,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0,</m:t>
                                          </m:r>
                                        </m:e>
                                        <m:e>
                                          <m:r>
                                            <a:rPr lang="ru-RU" sz="18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в противном случае.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6036501"/>
                      </a:ext>
                    </a:extLst>
                  </a:tr>
                  <a:tr h="8755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4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600567"/>
                  </p:ext>
                </p:extLst>
              </p:nvPr>
            </p:nvGraphicFramePr>
            <p:xfrm>
              <a:off x="2034915" y="2465036"/>
              <a:ext cx="6819033" cy="18184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203292">
                      <a:extLst>
                        <a:ext uri="{9D8B030D-6E8A-4147-A177-3AD203B41FA5}">
                          <a16:colId xmlns:a16="http://schemas.microsoft.com/office/drawing/2014/main" val="3639178184"/>
                        </a:ext>
                      </a:extLst>
                    </a:gridCol>
                    <a:gridCol w="615741">
                      <a:extLst>
                        <a:ext uri="{9D8B030D-6E8A-4147-A177-3AD203B41FA5}">
                          <a16:colId xmlns:a16="http://schemas.microsoft.com/office/drawing/2014/main" val="3361335958"/>
                        </a:ext>
                      </a:extLst>
                    </a:gridCol>
                  </a:tblGrid>
                  <a:tr h="94291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9912" b="-9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6036501"/>
                      </a:ext>
                    </a:extLst>
                  </a:tr>
                  <a:tr h="87552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7639" r="-99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(3)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4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Объект 2"/>
          <p:cNvSpPr txBox="1">
            <a:spLocks/>
          </p:cNvSpPr>
          <p:nvPr/>
        </p:nvSpPr>
        <p:spPr>
          <a:xfrm>
            <a:off x="870990" y="5421615"/>
            <a:ext cx="9414063" cy="423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случая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669789"/>
                  </p:ext>
                </p:extLst>
              </p:nvPr>
            </p:nvGraphicFramePr>
            <p:xfrm>
              <a:off x="2732548" y="5712388"/>
              <a:ext cx="6121400" cy="7772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68950">
                      <a:extLst>
                        <a:ext uri="{9D8B030D-6E8A-4147-A177-3AD203B41FA5}">
                          <a16:colId xmlns:a16="http://schemas.microsoft.com/office/drawing/2014/main" val="389065582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4271529561"/>
                        </a:ext>
                      </a:extLst>
                    </a:gridCol>
                  </a:tblGrid>
                  <a:tr h="7772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ru-RU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den>
                                </m:f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0≤</m:t>
                                </m:r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ru-RU" sz="18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ru-RU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u-RU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3959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669789"/>
                  </p:ext>
                </p:extLst>
              </p:nvPr>
            </p:nvGraphicFramePr>
            <p:xfrm>
              <a:off x="2732548" y="5712388"/>
              <a:ext cx="6121400" cy="77724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68950">
                      <a:extLst>
                        <a:ext uri="{9D8B030D-6E8A-4147-A177-3AD203B41FA5}">
                          <a16:colId xmlns:a16="http://schemas.microsoft.com/office/drawing/2014/main" val="389065582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4271529561"/>
                        </a:ext>
                      </a:extLst>
                    </a:gridCol>
                  </a:tblGrid>
                  <a:tr h="777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r="-9956" b="-7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039593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7312" y="4218367"/>
                <a:ext cx="99718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называются узлами. Их упорядоченная совокупность называется узловым вектором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12" y="4218367"/>
                <a:ext cx="9971871" cy="646331"/>
              </a:xfrm>
              <a:prstGeom prst="rect">
                <a:avLst/>
              </a:prstGeom>
              <a:blipFill>
                <a:blip r:embed="rId6"/>
                <a:stretch>
                  <a:fillRect l="-489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5246" y="4923298"/>
                <a:ext cx="29455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246" y="4923298"/>
                <a:ext cx="29455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/>
          </p:cNvSpPr>
          <p:nvPr/>
        </p:nvSpPr>
        <p:spPr>
          <a:xfrm>
            <a:off x="648937" y="811198"/>
            <a:ext cx="10244631" cy="550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для расчета точк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сплайн поверхности: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787866" y="247680"/>
            <a:ext cx="10515600" cy="70866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постановка задачи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153390"/>
                  </p:ext>
                </p:extLst>
              </p:nvPr>
            </p:nvGraphicFramePr>
            <p:xfrm>
              <a:off x="3094253" y="1150770"/>
              <a:ext cx="5353997" cy="87884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0172">
                      <a:extLst>
                        <a:ext uri="{9D8B030D-6E8A-4147-A177-3AD203B41FA5}">
                          <a16:colId xmlns:a16="http://schemas.microsoft.com/office/drawing/2014/main" val="275326458"/>
                        </a:ext>
                      </a:extLst>
                    </a:gridCol>
                    <a:gridCol w="923825">
                      <a:extLst>
                        <a:ext uri="{9D8B030D-6E8A-4147-A177-3AD203B41FA5}">
                          <a16:colId xmlns:a16="http://schemas.microsoft.com/office/drawing/2014/main" val="1641306967"/>
                        </a:ext>
                      </a:extLst>
                    </a:gridCol>
                  </a:tblGrid>
                  <a:tr h="8788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ru-RU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𝒊𝒋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(5)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6232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9153390"/>
                  </p:ext>
                </p:extLst>
              </p:nvPr>
            </p:nvGraphicFramePr>
            <p:xfrm>
              <a:off x="3094253" y="1150770"/>
              <a:ext cx="5353997" cy="87884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0172">
                      <a:extLst>
                        <a:ext uri="{9D8B030D-6E8A-4147-A177-3AD203B41FA5}">
                          <a16:colId xmlns:a16="http://schemas.microsoft.com/office/drawing/2014/main" val="275326458"/>
                        </a:ext>
                      </a:extLst>
                    </a:gridCol>
                    <a:gridCol w="923825">
                      <a:extLst>
                        <a:ext uri="{9D8B030D-6E8A-4147-A177-3AD203B41FA5}">
                          <a16:colId xmlns:a16="http://schemas.microsoft.com/office/drawing/2014/main" val="1641306967"/>
                        </a:ext>
                      </a:extLst>
                    </a:gridCol>
                  </a:tblGrid>
                  <a:tr h="87884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r="-209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(5)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6232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Объект 2"/>
          <p:cNvSpPr txBox="1">
            <a:spLocks/>
          </p:cNvSpPr>
          <p:nvPr/>
        </p:nvSpPr>
        <p:spPr>
          <a:xfrm>
            <a:off x="648935" y="1904236"/>
            <a:ext cx="10244631" cy="550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случая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8181805"/>
                  </p:ext>
                </p:extLst>
              </p:nvPr>
            </p:nvGraphicFramePr>
            <p:xfrm>
              <a:off x="3094253" y="2143471"/>
              <a:ext cx="5353997" cy="87884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0172">
                      <a:extLst>
                        <a:ext uri="{9D8B030D-6E8A-4147-A177-3AD203B41FA5}">
                          <a16:colId xmlns:a16="http://schemas.microsoft.com/office/drawing/2014/main" val="275326458"/>
                        </a:ext>
                      </a:extLst>
                    </a:gridCol>
                    <a:gridCol w="923825">
                      <a:extLst>
                        <a:ext uri="{9D8B030D-6E8A-4147-A177-3AD203B41FA5}">
                          <a16:colId xmlns:a16="http://schemas.microsoft.com/office/drawing/2014/main" val="1641306967"/>
                        </a:ext>
                      </a:extLst>
                    </a:gridCol>
                  </a:tblGrid>
                  <a:tr h="87884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𝑙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</m:d>
                                            <m:sSub>
                                              <m:sSubPr>
                                                <m:ctrlPr>
                                                  <a:rPr lang="ru-RU" sz="18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𝒊𝒋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8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𝑙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</m:d>
                                            <m:sSub>
                                              <m:sSubPr>
                                                <m:ctrlPr>
                                                  <a:rPr lang="en-US" sz="18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nary>
                                  </m:den>
                                </m:f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(6)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6232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8181805"/>
                  </p:ext>
                </p:extLst>
              </p:nvPr>
            </p:nvGraphicFramePr>
            <p:xfrm>
              <a:off x="3094253" y="2143471"/>
              <a:ext cx="5353997" cy="87884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0172">
                      <a:extLst>
                        <a:ext uri="{9D8B030D-6E8A-4147-A177-3AD203B41FA5}">
                          <a16:colId xmlns:a16="http://schemas.microsoft.com/office/drawing/2014/main" val="275326458"/>
                        </a:ext>
                      </a:extLst>
                    </a:gridCol>
                    <a:gridCol w="923825">
                      <a:extLst>
                        <a:ext uri="{9D8B030D-6E8A-4147-A177-3AD203B41FA5}">
                          <a16:colId xmlns:a16="http://schemas.microsoft.com/office/drawing/2014/main" val="1641306967"/>
                        </a:ext>
                      </a:extLst>
                    </a:gridCol>
                  </a:tblGrid>
                  <a:tr h="87884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r="-209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(6)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6232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Объект 2"/>
          <p:cNvSpPr txBox="1">
            <a:spLocks/>
          </p:cNvSpPr>
          <p:nvPr/>
        </p:nvSpPr>
        <p:spPr>
          <a:xfrm>
            <a:off x="648934" y="2995632"/>
            <a:ext cx="10244631" cy="550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для расчета производной в точке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сплайна: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9568259"/>
                  </p:ext>
                </p:extLst>
              </p:nvPr>
            </p:nvGraphicFramePr>
            <p:xfrm>
              <a:off x="2170935" y="3242948"/>
              <a:ext cx="6121400" cy="8015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68950">
                      <a:extLst>
                        <a:ext uri="{9D8B030D-6E8A-4147-A177-3AD203B41FA5}">
                          <a16:colId xmlns:a16="http://schemas.microsoft.com/office/drawing/2014/main" val="3443432791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48613959"/>
                        </a:ext>
                      </a:extLst>
                    </a:gridCol>
                  </a:tblGrid>
                  <a:tr h="8001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</m:e>
                                  <m:sup>
                                    <m: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</m:e>
                                      <m:sup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ru-RU" sz="1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9749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9568259"/>
                  </p:ext>
                </p:extLst>
              </p:nvPr>
            </p:nvGraphicFramePr>
            <p:xfrm>
              <a:off x="2170935" y="3242948"/>
              <a:ext cx="6121400" cy="8015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68950">
                      <a:extLst>
                        <a:ext uri="{9D8B030D-6E8A-4147-A177-3AD203B41FA5}">
                          <a16:colId xmlns:a16="http://schemas.microsoft.com/office/drawing/2014/main" val="3443432791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948613959"/>
                        </a:ext>
                      </a:extLst>
                    </a:gridCol>
                  </a:tblGrid>
                  <a:tr h="80156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r="-99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(7)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97491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Объект 2"/>
              <p:cNvSpPr txBox="1">
                <a:spLocks/>
              </p:cNvSpPr>
              <p:nvPr/>
            </p:nvSpPr>
            <p:spPr>
              <a:xfrm>
                <a:off x="648934" y="4026032"/>
                <a:ext cx="10244631" cy="5500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производная базисной функции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ru-RU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вычисляется по формуле:</a:t>
                </a:r>
              </a:p>
              <a:p>
                <a:pPr marL="0" indent="0" algn="just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ru-RU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4" y="4026032"/>
                <a:ext cx="10244631" cy="550048"/>
              </a:xfrm>
              <a:prstGeom prst="rect">
                <a:avLst/>
              </a:prstGeom>
              <a:blipFill>
                <a:blip r:embed="rId5"/>
                <a:stretch>
                  <a:fillRect l="-476" t="-2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Таблица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62463"/>
                  </p:ext>
                </p:extLst>
              </p:nvPr>
            </p:nvGraphicFramePr>
            <p:xfrm>
              <a:off x="2170935" y="4408759"/>
              <a:ext cx="6121400" cy="71056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68950">
                      <a:extLst>
                        <a:ext uri="{9D8B030D-6E8A-4147-A177-3AD203B41FA5}">
                          <a16:colId xmlns:a16="http://schemas.microsoft.com/office/drawing/2014/main" val="667429789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672243651"/>
                        </a:ext>
                      </a:extLst>
                    </a:gridCol>
                  </a:tblGrid>
                  <a:tr h="71056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den>
                                </m:f>
                                <m:sSubSup>
                                  <m:sSubSup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78113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Таблица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62463"/>
                  </p:ext>
                </p:extLst>
              </p:nvPr>
            </p:nvGraphicFramePr>
            <p:xfrm>
              <a:off x="2170935" y="4408759"/>
              <a:ext cx="6121400" cy="71056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568950">
                      <a:extLst>
                        <a:ext uri="{9D8B030D-6E8A-4147-A177-3AD203B41FA5}">
                          <a16:colId xmlns:a16="http://schemas.microsoft.com/office/drawing/2014/main" val="667429789"/>
                        </a:ext>
                      </a:extLst>
                    </a:gridCol>
                    <a:gridCol w="552450">
                      <a:extLst>
                        <a:ext uri="{9D8B030D-6E8A-4147-A177-3AD203B41FA5}">
                          <a16:colId xmlns:a16="http://schemas.microsoft.com/office/drawing/2014/main" val="3672243651"/>
                        </a:ext>
                      </a:extLst>
                    </a:gridCol>
                  </a:tblGrid>
                  <a:tr h="710565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6"/>
                          <a:stretch>
                            <a:fillRect r="-99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78113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Объект 2"/>
          <p:cNvSpPr txBox="1">
            <a:spLocks/>
          </p:cNvSpPr>
          <p:nvPr/>
        </p:nvSpPr>
        <p:spPr>
          <a:xfrm>
            <a:off x="648934" y="5180066"/>
            <a:ext cx="9414063" cy="423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случая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Таблица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983893"/>
                  </p:ext>
                </p:extLst>
              </p:nvPr>
            </p:nvGraphicFramePr>
            <p:xfrm>
              <a:off x="1580686" y="5323322"/>
              <a:ext cx="8049416" cy="146931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322964">
                      <a:extLst>
                        <a:ext uri="{9D8B030D-6E8A-4147-A177-3AD203B41FA5}">
                          <a16:colId xmlns:a16="http://schemas.microsoft.com/office/drawing/2014/main" val="2223847420"/>
                        </a:ext>
                      </a:extLst>
                    </a:gridCol>
                    <a:gridCol w="726452">
                      <a:extLst>
                        <a:ext uri="{9D8B030D-6E8A-4147-A177-3AD203B41FA5}">
                          <a16:colId xmlns:a16="http://schemas.microsoft.com/office/drawing/2014/main" val="4221357767"/>
                        </a:ext>
                      </a:extLst>
                    </a:gridCol>
                  </a:tblGrid>
                  <a:tr h="14693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′(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sz="1800" b="1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f>
                                  <m:fPr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ru-RU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 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ru-RU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1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num>
                                  <m:den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sSub>
                                              <m:sSub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  <m:sup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(9)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80886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Таблица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983893"/>
                  </p:ext>
                </p:extLst>
              </p:nvPr>
            </p:nvGraphicFramePr>
            <p:xfrm>
              <a:off x="1580686" y="5323322"/>
              <a:ext cx="8049416" cy="146931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322964">
                      <a:extLst>
                        <a:ext uri="{9D8B030D-6E8A-4147-A177-3AD203B41FA5}">
                          <a16:colId xmlns:a16="http://schemas.microsoft.com/office/drawing/2014/main" val="2223847420"/>
                        </a:ext>
                      </a:extLst>
                    </a:gridCol>
                    <a:gridCol w="726452">
                      <a:extLst>
                        <a:ext uri="{9D8B030D-6E8A-4147-A177-3AD203B41FA5}">
                          <a16:colId xmlns:a16="http://schemas.microsoft.com/office/drawing/2014/main" val="4221357767"/>
                        </a:ext>
                      </a:extLst>
                    </a:gridCol>
                  </a:tblGrid>
                  <a:tr h="146931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7"/>
                          <a:stretch>
                            <a:fillRect r="-99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(9)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280886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43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87866" y="247680"/>
            <a:ext cx="10515600" cy="70866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постановка задачи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44327" y="908840"/>
            <a:ext cx="10244631" cy="550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Уравнения для расчета производных в точке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сплайн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поверхности: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499689"/>
                  </p:ext>
                </p:extLst>
              </p:nvPr>
            </p:nvGraphicFramePr>
            <p:xfrm>
              <a:off x="2190330" y="1248771"/>
              <a:ext cx="6819033" cy="188779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203292">
                      <a:extLst>
                        <a:ext uri="{9D8B030D-6E8A-4147-A177-3AD203B41FA5}">
                          <a16:colId xmlns:a16="http://schemas.microsoft.com/office/drawing/2014/main" val="3639178184"/>
                        </a:ext>
                      </a:extLst>
                    </a:gridCol>
                    <a:gridCol w="615741">
                      <a:extLst>
                        <a:ext uri="{9D8B030D-6E8A-4147-A177-3AD203B41FA5}">
                          <a16:colId xmlns:a16="http://schemas.microsoft.com/office/drawing/2014/main" val="3361335958"/>
                        </a:ext>
                      </a:extLst>
                    </a:gridCol>
                  </a:tblGrid>
                  <a:tr h="94291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ru-RU" sz="18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ru-RU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𝝏</m:t>
                                    </m:r>
                                    <m:r>
                                      <a:rPr kumimoji="0" lang="ru-RU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  <m:d>
                                      <m:dPr>
                                        <m:ctrlPr>
                                          <a:rPr kumimoji="0" lang="ru-RU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kumimoji="0" lang="ru-RU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0" lang="ru-RU" sz="18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𝒔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0" lang="ru-RU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𝝏</m:t>
                                    </m:r>
                                    <m:r>
                                      <a:rPr kumimoji="0" lang="ru-RU" sz="18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den>
                                </m:f>
                                <m:r>
                                  <a:rPr kumimoji="0" lang="ru-RU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kumimoji="0" lang="ru-RU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kumimoji="0" lang="ru-RU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num>
                                      <m:den>
                                        <m:r>
                                          <a:rPr kumimoji="0" 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𝑑𝑡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kumimoji="0" lang="ru-RU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kumimoji="0" lang="ru-RU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kumimoji="0" lang="en-US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kumimoji="0" lang="en-US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0" lang="ru-RU" sz="18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0" lang="en-US" sz="18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𝒊𝒋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kumimoji="0" lang="ru-RU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0" lang="en-US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kumimoji="0" lang="en-US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kumimoji="0" lang="ru-RU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kumimoji="0" lang="ru-RU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0" lang="ru-RU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kumimoji="0" lang="ru-RU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kumimoji="0" lang="ru-RU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kumimoji="0" lang="ru-RU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kumimoji="0" lang="ru-RU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6036501"/>
                      </a:ext>
                    </a:extLst>
                  </a:tr>
                  <a:tr h="8755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8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𝝏</m:t>
                                    </m:r>
                                    <m: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  <m:d>
                                      <m:dPr>
                                        <m:ctrlP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ru-RU" sz="18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𝒔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𝝏</m:t>
                                    </m:r>
                                    <m:r>
                                      <a:rPr lang="ru-RU" sz="18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den>
                                </m:f>
                                <m:r>
                                  <a:rPr lang="ru-RU" sz="1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𝑑𝑠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8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𝒊𝒋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𝑙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ru-RU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ru-RU" sz="18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4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499689"/>
                  </p:ext>
                </p:extLst>
              </p:nvPr>
            </p:nvGraphicFramePr>
            <p:xfrm>
              <a:off x="2190330" y="1248771"/>
              <a:ext cx="6819033" cy="188779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6203292">
                      <a:extLst>
                        <a:ext uri="{9D8B030D-6E8A-4147-A177-3AD203B41FA5}">
                          <a16:colId xmlns:a16="http://schemas.microsoft.com/office/drawing/2014/main" val="3639178184"/>
                        </a:ext>
                      </a:extLst>
                    </a:gridCol>
                    <a:gridCol w="615741">
                      <a:extLst>
                        <a:ext uri="{9D8B030D-6E8A-4147-A177-3AD203B41FA5}">
                          <a16:colId xmlns:a16="http://schemas.microsoft.com/office/drawing/2014/main" val="3361335958"/>
                        </a:ext>
                      </a:extLst>
                    </a:gridCol>
                  </a:tblGrid>
                  <a:tr h="94291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9921" b="-10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6036501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9359" r="-9921" b="-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4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Объект 2"/>
          <p:cNvSpPr txBox="1">
            <a:spLocks/>
          </p:cNvSpPr>
          <p:nvPr/>
        </p:nvSpPr>
        <p:spPr>
          <a:xfrm>
            <a:off x="644327" y="3153965"/>
            <a:ext cx="10244631" cy="550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случая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5500362"/>
                  </p:ext>
                </p:extLst>
              </p:nvPr>
            </p:nvGraphicFramePr>
            <p:xfrm>
              <a:off x="160044" y="3810866"/>
              <a:ext cx="11771244" cy="18184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869009">
                      <a:extLst>
                        <a:ext uri="{9D8B030D-6E8A-4147-A177-3AD203B41FA5}">
                          <a16:colId xmlns:a16="http://schemas.microsoft.com/office/drawing/2014/main" val="3639178184"/>
                        </a:ext>
                      </a:extLst>
                    </a:gridCol>
                    <a:gridCol w="902235">
                      <a:extLst>
                        <a:ext uri="{9D8B030D-6E8A-4147-A177-3AD203B41FA5}">
                          <a16:colId xmlns:a16="http://schemas.microsoft.com/office/drawing/2014/main" val="3361335958"/>
                        </a:ext>
                      </a:extLst>
                    </a:gridCol>
                  </a:tblGrid>
                  <a:tr h="94291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ru-RU" sz="14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ru-RU" sz="1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𝝏</m:t>
                                    </m:r>
                                    <m:r>
                                      <a:rPr kumimoji="0" lang="ru-RU" sz="1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  <m:d>
                                      <m:dPr>
                                        <m:ctrlPr>
                                          <a:rPr kumimoji="0" lang="ru-RU" sz="1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ru-RU" sz="1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kumimoji="0" lang="ru-RU" sz="1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kumimoji="0" lang="ru-RU" sz="1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𝒔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0" lang="ru-RU" sz="1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𝝏</m:t>
                                    </m:r>
                                    <m:r>
                                      <a:rPr kumimoji="0" lang="ru-RU" sz="14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den>
                                </m:f>
                                <m:r>
                                  <a:rPr kumimoji="0" lang="ru-RU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kumimoji="0" lang="ru-RU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kumimoji="0" lang="ru-RU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0" lang="en-US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kumimoji="0" lang="en-US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ctrlPr>
                                                  <a:rPr kumimoji="0" lang="ru-RU" sz="1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kumimoji="0" lang="en-US" sz="1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kumimoji="0" lang="en-US" sz="1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kumimoji="0" lang="en-US" sz="1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0" lang="ru-RU" sz="1400" b="1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0" lang="en-US" sz="1400" b="1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0" lang="en-US" sz="1400" b="1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𝒊𝒋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𝑖𝑗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kumimoji="0" lang="ru-RU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kumimoji="0" lang="en-US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0" lang="en-US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kumimoji="0" lang="en-US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bSup>
                                                <m:d>
                                                  <m:dPr>
                                                    <m:ctrlPr>
                                                      <a:rPr kumimoji="0" lang="ru-RU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kumimoji="0" lang="en-US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nary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4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𝑙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nary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4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400" b="1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𝒊𝒋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𝑙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nary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kumimoji="0" lang="ru-RU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0" lang="en-US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kumimoji="0" lang="en-US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𝑑𝑡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ctrlPr>
                                                  <a:rPr kumimoji="0" lang="ru-RU" sz="1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kumimoji="0" lang="en-US" sz="1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kumimoji="0" lang="en-US" sz="1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kumimoji="0" lang="en-US" sz="1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𝑖𝑗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kumimoji="0" lang="ru-RU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kumimoji="0" lang="en-US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0" lang="en-US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kumimoji="0" lang="en-US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p>
                                                </m:sSubSup>
                                                <m:d>
                                                  <m:dPr>
                                                    <m:ctrlPr>
                                                      <a:rPr kumimoji="0" lang="ru-RU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kumimoji="0" lang="en-US" sz="1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ru-RU" sz="1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ctrlPr>
                                                  <a:rPr lang="ru-RU" sz="14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nary>
                                                  <m:naryPr>
                                                    <m:chr m:val="∑"/>
                                                    <m:limLoc m:val="undOvr"/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naryPr>
                                                  <m:sub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ru-RU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=0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p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b="0" i="1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𝑤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𝑖𝑗</m:t>
                                                        </m:r>
                                                      </m:sub>
                                                    </m:sSub>
                                                    <m:sSubSup>
                                                      <m:sSub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Sup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𝑁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  <m:sup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p>
                                                    </m:sSubSup>
                                                    <m:d>
                                                      <m:d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  <m:sSubSup>
                                                      <m:sSub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Sup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𝑁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  <m:sup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sup>
                                                    </m:sSubSup>
                                                    <m:d>
                                                      <m:d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nary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kumimoji="0" lang="en-US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kumimoji="0" lang="ru-RU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6036501"/>
                      </a:ext>
                    </a:extLst>
                  </a:tr>
                  <a:tr h="8755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400" b="1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4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𝝏</m:t>
                                    </m:r>
                                    <m:r>
                                      <a:rPr lang="ru-RU" sz="14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  <m:d>
                                      <m:dPr>
                                        <m:ctrlPr>
                                          <a:rPr lang="ru-RU" sz="14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ru-RU" sz="14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ru-RU" sz="14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ru-RU" sz="1400" b="1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𝒔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ru-RU" sz="14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𝝏</m:t>
                                    </m:r>
                                    <m:r>
                                      <a:rPr lang="ru-RU" sz="1400" b="1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𝒔</m:t>
                                    </m:r>
                                  </m:den>
                                </m:f>
                                <m:r>
                                  <a:rPr kumimoji="0" lang="ru-RU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4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𝑑𝑠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1400" b="1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1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𝑷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1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𝒊𝒋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𝑖𝑗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sup>
                                                </m:sSubSup>
                                                <m:d>
                                                  <m:dPr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e>
                                                </m:d>
                                              </m:e>
                                            </m:nary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𝑘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nary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4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𝑙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nary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ru-RU" sz="1400" i="1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ru-RU" sz="1400" i="1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ru-RU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400" b="1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𝑷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1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𝒊𝒋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𝑙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nary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kumimoji="0" lang="ru-RU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kumimoji="0" lang="en-US" sz="1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ru-RU" sz="1400" i="1" smtClean="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=0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f>
                                              <m:f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𝑑𝑠</m:t>
                                                </m:r>
                                              </m:den>
                                            </m:f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nary>
                                                  <m:naryPr>
                                                    <m:chr m:val="∑"/>
                                                    <m:limLoc m:val="undOvr"/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naryPr>
                                                  <m:sub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=0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p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b="0" i="1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𝑤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𝑖𝑗</m:t>
                                                        </m:r>
                                                      </m:sub>
                                                    </m:sSub>
                                                    <m:sSubSup>
                                                      <m:sSub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Sup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𝑁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  <m:sup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sup>
                                                    </m:sSubSup>
                                                    <m:d>
                                                      <m:d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nary>
                                              </m:e>
                                            </m:d>
                                            <m:sSubSup>
                                              <m:sSubSup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𝑘</m:t>
                                                </m:r>
                                              </m:sup>
                                            </m:sSubSup>
                                            <m:d>
                                              <m:dPr>
                                                <m:ctrlP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nary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kumimoji="0" lang="en-US" sz="1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ctrlPr>
                                                  <a:rPr lang="ru-RU" sz="1400" i="1" smtClean="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=0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ru-RU" sz="1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  <m:e>
                                                <m:nary>
                                                  <m:naryPr>
                                                    <m:chr m:val="∑"/>
                                                    <m:limLoc m:val="undOvr"/>
                                                    <m:ctrlPr>
                                                      <a:rPr lang="ru-RU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naryPr>
                                                  <m:sub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𝑗</m:t>
                                                    </m:r>
                                                    <m:r>
                                                      <a:rPr lang="ru-RU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=0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p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400" b="0" i="1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𝑤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b="0" i="1" smtClean="0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𝑖𝑗</m:t>
                                                        </m:r>
                                                      </m:sub>
                                                    </m:sSub>
                                                    <m:sSubSup>
                                                      <m:sSub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Sup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𝑁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  <m:sup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p>
                                                    </m:sSubSup>
                                                    <m:d>
                                                      <m:d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𝑡</m:t>
                                                        </m:r>
                                                      </m:e>
                                                    </m:d>
                                                    <m:sSubSup>
                                                      <m:sSubSup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sSubSup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𝑁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𝑗</m:t>
                                                        </m:r>
                                                      </m:sub>
                                                      <m:sup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sup>
                                                    </m:sSubSup>
                                                    <m:d>
                                                      <m:dPr>
                                                        <m:ctrlPr>
                                                          <a:rPr lang="ru-RU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400" i="1"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Times New Roman" panose="02020603050405020304" pitchFamily="18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m:t>𝑠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nary>
                                              </m:e>
                                            </m:nary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kumimoji="0" lang="en-US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ru-RU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4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5500362"/>
                  </p:ext>
                </p:extLst>
              </p:nvPr>
            </p:nvGraphicFramePr>
            <p:xfrm>
              <a:off x="160044" y="3810866"/>
              <a:ext cx="11771244" cy="18184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0869009">
                      <a:extLst>
                        <a:ext uri="{9D8B030D-6E8A-4147-A177-3AD203B41FA5}">
                          <a16:colId xmlns:a16="http://schemas.microsoft.com/office/drawing/2014/main" val="3639178184"/>
                        </a:ext>
                      </a:extLst>
                    </a:gridCol>
                    <a:gridCol w="902235">
                      <a:extLst>
                        <a:ext uri="{9D8B030D-6E8A-4147-A177-3AD203B41FA5}">
                          <a16:colId xmlns:a16="http://schemas.microsoft.com/office/drawing/2014/main" val="3361335958"/>
                        </a:ext>
                      </a:extLst>
                    </a:gridCol>
                  </a:tblGrid>
                  <a:tr h="942913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296" b="-9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6036501"/>
                      </a:ext>
                    </a:extLst>
                  </a:tr>
                  <a:tr h="87552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7639" r="-8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ru-RU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US" sz="180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ru-RU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352476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684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3886" y="1297679"/>
                <a:ext cx="11227905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вычисления точки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NURBS-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кривой при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фиксированном значении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необходимо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выполнить 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следующие действия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найти узловой </a:t>
                </a:r>
                <a:r>
                  <a:rPr lang="ru-RU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промежуток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которому принадлежит </a:t>
                </a:r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параметр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endPara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endParaRPr lang="ru-RU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86" y="1297679"/>
                <a:ext cx="11227905" cy="1261884"/>
              </a:xfrm>
              <a:prstGeom prst="rect">
                <a:avLst/>
              </a:prstGeom>
              <a:blipFill>
                <a:blip r:embed="rId2"/>
                <a:stretch>
                  <a:fillRect l="-271" t="-1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Объект 2"/>
              <p:cNvSpPr txBox="1">
                <a:spLocks/>
              </p:cNvSpPr>
              <p:nvPr/>
            </p:nvSpPr>
            <p:spPr>
              <a:xfrm>
                <a:off x="298174" y="1922455"/>
                <a:ext cx="4135281" cy="47092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ru-RU" sz="19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на основе базисных функций:</a:t>
                </a: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</a:t>
                </a:r>
                <a:r>
                  <a:rPr lang="ru-RU" sz="19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ычислить </a:t>
                </a:r>
                <a:r>
                  <a:rPr lang="ru-RU" sz="19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ненулевые базисные </a:t>
                </a:r>
                <a:r>
                  <a:rPr lang="ru-RU" sz="19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функции</a:t>
                </a:r>
                <a:r>
                  <a:rPr lang="en-US" sz="19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9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19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endParaRPr lang="ru-RU" sz="19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</a:t>
                </a:r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ычислить взвешенные координаты точки кривой, соответствующей параметру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𝒑</m:t>
                      </m:r>
                      <m:r>
                        <a:rPr lang="en-US" sz="1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9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9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9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19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вычислить вес точки кривой:</a:t>
                </a: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𝑤</m:t>
                      </m:r>
                      <m:r>
                        <a:rPr lang="en-US" sz="1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9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ru-RU" sz="19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</a:t>
                </a:r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ерейти из однородного пространства в трехмерное: </a:t>
                </a:r>
              </a:p>
              <a:p>
                <a:pPr marL="0" lvl="0" indent="0" algn="ctr">
                  <a:lnSpc>
                    <a:spcPct val="15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1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𝒓</m:t>
                      </m:r>
                      <m:d>
                        <m:dPr>
                          <m:ctrlPr>
                            <a:rPr lang="en-US" sz="19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900" b="1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𝒕</m:t>
                          </m:r>
                        </m:e>
                      </m:d>
                      <m:r>
                        <a:rPr lang="en-US" sz="19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9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9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9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9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9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9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9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9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9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74" y="1922455"/>
                <a:ext cx="4135281" cy="4709254"/>
              </a:xfrm>
              <a:prstGeom prst="rect">
                <a:avLst/>
              </a:prstGeom>
              <a:blipFill>
                <a:blip r:embed="rId3"/>
                <a:stretch>
                  <a:fillRect l="-885" t="-906" r="-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90330" y="989902"/>
            <a:ext cx="11565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Рассмотрим два вида алгоритмов, которые используются для расчета точек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кривых и поверхностей: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2"/>
              <p:cNvSpPr txBox="1">
                <a:spLocks/>
              </p:cNvSpPr>
              <p:nvPr/>
            </p:nvSpPr>
            <p:spPr>
              <a:xfrm>
                <a:off x="4433455" y="1922455"/>
                <a:ext cx="7527636" cy="47831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ru-RU" sz="145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Кокса – де Бура:</a:t>
                </a: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4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ычислить взвешенные координаты контрольных точек, влияющих на форму сегмента</a:t>
                </a:r>
                <a:r>
                  <a:rPr lang="en-US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кривой, соответствующему узловому промежутку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45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45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sSub>
                        <m:sSubPr>
                          <m:ctrlP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ru-RU" sz="145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45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4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вычислить 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весовые коэффициенты </a:t>
                </a:r>
                <a:r>
                  <a:rPr lang="ru-RU" sz="14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контрольных 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точек для данного </a:t>
                </a:r>
                <a:r>
                  <a:rPr lang="ru-RU" sz="14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сегмента</a:t>
                </a:r>
                <a:r>
                  <a:rPr lang="en-US" sz="14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кривой:</a:t>
                </a: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ru-RU" sz="145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45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4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д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ля каждого сегмента линии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𝒋</m:t>
                        </m:r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𝒎</m:t>
                        </m:r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p>
                    </m:sSubSup>
                    <m:sSubSup>
                      <m:sSubSupPr>
                        <m:ctrlP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𝒋</m:t>
                        </m:r>
                      </m:sub>
                      <m:sup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𝒎</m:t>
                        </m:r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p>
                    </m:sSubSup>
                    <m:r>
                      <a:rPr lang="en-US" sz="145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d>
                      <m:dPr>
                        <m:ctrlP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,…,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;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=1,…,</m:t>
                        </m:r>
                        <m:r>
                          <a:rPr lang="en-US" sz="14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рекурсивно найти  внутреннюю точку разбиения с помощью формулы:</a:t>
                </a: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p>
                      </m:sSubSup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ru-RU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ru-RU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5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ru-RU" sz="145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145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45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д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ля каждой внутренней точки разбиения найти весовой коэффициент:</a:t>
                </a:r>
                <a:endParaRPr lang="ru-RU" sz="145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ru-RU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145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вычислить  координаты искомой точки кривой в </a:t>
                </a:r>
                <a:r>
                  <a:rPr lang="en-US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3D 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пространстве как</a:t>
                </a:r>
                <a:r>
                  <a:rPr lang="en-US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45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внутреннюю точку разбиения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𝒊</m:t>
                        </m:r>
                        <m: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𝒌</m:t>
                        </m:r>
                        <m: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p>
                    </m:sSubSup>
                    <m:sSubSup>
                      <m:sSubSupPr>
                        <m:ctrlP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𝒊</m:t>
                        </m:r>
                      </m:sub>
                      <m:sup>
                        <m:r>
                          <a:rPr lang="en-US" sz="145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𝒌</m:t>
                        </m:r>
                        <m: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45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ru-RU" sz="145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en-US" sz="1450" b="0" i="0" u="none" strike="noStrike" dirty="0" smtClean="0">
                  <a:effectLst/>
                  <a:latin typeface="Arial" panose="020B0604020202020204" pitchFamily="34" charset="0"/>
                </a:endParaRPr>
              </a:p>
              <a:p>
                <a:pPr marL="0" indent="0" algn="ctr" fontAlgn="ctr">
                  <a:lnSpc>
                    <a:spcPct val="107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5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145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5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45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145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45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45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ru-RU" sz="145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ru-RU" sz="14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  <m:r>
                        <a:rPr lang="en-US" sz="145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450" b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455" y="1922455"/>
                <a:ext cx="7527636" cy="4783145"/>
              </a:xfrm>
              <a:prstGeom prst="rect">
                <a:avLst/>
              </a:prstGeom>
              <a:blipFill>
                <a:blip r:embed="rId4"/>
                <a:stretch>
                  <a:fillRect l="-324" t="-255" r="-324" b="-8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3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82047" y="971592"/>
                <a:ext cx="11227905" cy="1534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вычисления точки </a:t>
                </a: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NURBS-</a:t>
                </a:r>
                <a:r>
                  <a:rPr lang="ru-R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поверхности при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фиксированном значении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необходимо </a:t>
                </a:r>
                <a:r>
                  <a:rPr lang="ru-R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выполнить</a:t>
                </a:r>
                <a:r>
                  <a:rPr lang="ru-R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следующие действия</a:t>
                </a:r>
                <a:r>
                  <a:rPr lang="ru-R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найти узловой </a:t>
                </a:r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промежуток</a:t>
                </a:r>
                <a:r>
                  <a:rPr 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 которой лежит параметр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найти узловой промежуток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в которой лежит параметр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endParaRPr lang="ru-RU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ru-RU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7" y="971592"/>
                <a:ext cx="11227905" cy="1534074"/>
              </a:xfrm>
              <a:prstGeom prst="rect">
                <a:avLst/>
              </a:prstGeom>
              <a:blipFill>
                <a:blip r:embed="rId2"/>
                <a:stretch>
                  <a:fillRect l="-163" t="-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2"/>
              <p:cNvSpPr txBox="1">
                <a:spLocks/>
              </p:cNvSpPr>
              <p:nvPr/>
            </p:nvSpPr>
            <p:spPr>
              <a:xfrm>
                <a:off x="482047" y="1919026"/>
                <a:ext cx="2990357" cy="48521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ru-RU" sz="19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на основе базисных функций:</a:t>
                </a: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</a:t>
                </a:r>
                <a:r>
                  <a:rPr lang="ru-RU" sz="19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ычислить </a:t>
                </a:r>
                <a:r>
                  <a:rPr lang="ru-RU" sz="19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ненулевые базисные </a:t>
                </a:r>
                <a:r>
                  <a:rPr lang="ru-RU" sz="19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функции</a:t>
                </a:r>
                <a:r>
                  <a:rPr lang="en-US" sz="19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9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19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endParaRPr lang="en-US" sz="19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вычислить ненулевые базисные функции</a:t>
                </a:r>
                <a:r>
                  <a:rPr lang="en-US" sz="1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9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endParaRPr lang="ru-RU" sz="19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вычислить взвешенные координаты точки </a:t>
                </a:r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поверхности, </a:t>
                </a:r>
                <a:r>
                  <a:rPr lang="ru-RU" sz="1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соответствующей </a:t>
                </a:r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параметрам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en-US" sz="19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𝒑</m:t>
                      </m:r>
                      <m:r>
                        <a:rPr lang="en-US" sz="1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9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</a:rPr>
                                    <m:t>𝒖𝒗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9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вычислить вес точки </a:t>
                </a:r>
                <a:r>
                  <a:rPr lang="ru-RU" sz="19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поверхности:</a:t>
                </a:r>
                <a:endParaRPr lang="ru-RU" sz="19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𝑤</m:t>
                      </m:r>
                      <m:r>
                        <a:rPr lang="ru-RU" sz="1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ru-RU" sz="19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9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вернуться в трехмерное пространство, рационализировав координаты точки: </a:t>
                </a: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1" i="1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ru-RU" sz="1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ru-RU" sz="19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9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𝒑</m:t>
                          </m:r>
                        </m:num>
                        <m:den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den>
                      </m:f>
                      <m:r>
                        <a:rPr lang="en-US" sz="19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</m:t>
                      </m:r>
                      <m:r>
                        <a:rPr 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en-US"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US"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sz="19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7" y="1919026"/>
                <a:ext cx="2990357" cy="4852164"/>
              </a:xfrm>
              <a:prstGeom prst="rect">
                <a:avLst/>
              </a:prstGeom>
              <a:blipFill>
                <a:blip r:embed="rId3"/>
                <a:stretch>
                  <a:fillRect l="-407" t="-879" r="-2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/>
              <p:cNvSpPr txBox="1">
                <a:spLocks/>
              </p:cNvSpPr>
              <p:nvPr/>
            </p:nvSpPr>
            <p:spPr>
              <a:xfrm>
                <a:off x="3472404" y="1919026"/>
                <a:ext cx="8719596" cy="49389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ru-RU" sz="17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Кокса – де Бура:</a:t>
                </a:r>
              </a:p>
              <a:p>
                <a:pPr lvl="0" algn="just">
                  <a:lnSpc>
                    <a:spcPct val="100000"/>
                  </a:lnSpc>
                  <a:spcAft>
                    <a:spcPts val="0"/>
                  </a:spcAft>
                  <a:buFont typeface="Times New Roman" panose="02020603050405020304" pitchFamily="18" charset="0"/>
                  <a:buChar char="−"/>
                </a:pP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вычислить взвешенные координаты контрольных точек, влияющих на форму </a:t>
                </a:r>
                <a:r>
                  <a:rPr lang="ru-RU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участка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поверхности, </a:t>
                </a: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соответствующему </a:t>
                </a:r>
                <a:r>
                  <a:rPr lang="ru-RU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узловым промежуткам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17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7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17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𝒖𝒗</m:t>
                          </m:r>
                        </m:sub>
                        <m:sup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𝒖𝒗</m:t>
                          </m:r>
                        </m:sub>
                      </m:sSub>
                      <m:sSub>
                        <m:sSubPr>
                          <m:ctrlP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7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ru-RU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7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17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7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7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7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17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lang="en-US" sz="17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lang="en-US" sz="17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вычислить весовые коэффициенты контрольных точек для данного участка</a:t>
                </a:r>
                <a:r>
                  <a:rPr lang="en-US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поверхности </a:t>
                </a:r>
                <a:r>
                  <a:rPr lang="ru-RU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17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lvl="0" indent="0" algn="just">
                  <a:lnSpc>
                    <a:spcPct val="10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𝑢𝑣</m:t>
                          </m:r>
                        </m:sub>
                        <m:sup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00</m:t>
                          </m:r>
                        </m:sup>
                      </m:sSubSup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𝑢𝑣</m:t>
                          </m:r>
                        </m:sub>
                      </m:sSub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ru-RU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m:oMathPara>
                </a14:m>
                <a:endParaRPr lang="en-US" sz="17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каждого сегмента линии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𝒖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𝒗</m:t>
                        </m:r>
                      </m:sub>
                      <m:sup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𝒎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𝟎</m:t>
                        </m:r>
                      </m:sup>
                    </m:sSubSup>
                    <m:sSubSup>
                      <m:sSubSupPr>
                        <m:ctrlP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𝒖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𝒗</m:t>
                        </m:r>
                      </m:sub>
                      <m:sup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𝒎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𝟎</m:t>
                        </m:r>
                      </m:sup>
                    </m:sSubSup>
                    <m:r>
                      <a:rPr lang="en-US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d>
                      <m:dPr>
                        <m:ctrlP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𝑢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,…,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;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=1,…,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;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𝑣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𝑙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,…,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рекурсивно найти  внутреннюю точку разбиения с помощью формулы</a:t>
                </a:r>
                <a:r>
                  <a:rPr lang="ru-RU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en-US" sz="17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𝒖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𝒎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𝟎</m:t>
                          </m:r>
                        </m:sup>
                      </m:sSubSup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𝒖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𝒎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𝟎</m:t>
                          </m:r>
                        </m:sup>
                      </m:sSubSup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7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7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7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𝒖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𝒎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17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каждой внутренней точки разбиения найти весовой коэффициент</a:t>
                </a:r>
                <a:r>
                  <a:rPr lang="ru-RU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en-US" sz="17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𝑢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,0</m:t>
                          </m:r>
                        </m:sup>
                      </m:sSubSup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𝑢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−1,0</m:t>
                          </m:r>
                        </m:sup>
                      </m:sSubSup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𝑢</m:t>
                          </m:r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𝑚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−1,0</m:t>
                          </m:r>
                        </m:sup>
                      </m:sSubSup>
                    </m:oMath>
                  </m:oMathPara>
                </a14:m>
                <a:endParaRPr lang="en-US" sz="17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каждого сегмента линии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𝒊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𝒗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𝒌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𝒏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p>
                    </m:sSubSup>
                    <m:sSubSup>
                      <m:sSubSupPr>
                        <m:ctrlP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𝒊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𝒗</m:t>
                        </m:r>
                      </m:sub>
                      <m:sup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𝒌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𝒏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p>
                    </m:sSubSup>
                    <m:r>
                      <a:rPr lang="en-US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d>
                      <m:dPr>
                        <m:ctrlP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𝑣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𝑙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,…,</m:t>
                        </m:r>
                        <m:r>
                          <a:rPr lang="en-US" sz="1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𝑗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;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𝑛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=1,…,</m:t>
                        </m:r>
                        <m:r>
                          <a:rPr lang="en-US" sz="17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рекурсивно найти  внутреннюю точку разбиения с помощью формулы</a:t>
                </a:r>
                <a:r>
                  <a:rPr lang="ru-RU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en-US" sz="17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𝒊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𝒌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𝒏</m:t>
                          </m:r>
                        </m:sup>
                      </m:sSubSup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𝒊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</m:sub>
                        <m:sup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𝒌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𝒏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US" sz="1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𝒊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𝒗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𝒌</m:t>
                          </m:r>
                          <m: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𝒏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17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для каждой внутренней точки разбиения найти весовой коэффициент</a:t>
                </a:r>
                <a:r>
                  <a:rPr lang="ru-RU" sz="17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en-US" sz="17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</m:t>
                          </m:r>
                        </m:sup>
                      </m:sSubSup>
                      <m:r>
                        <a:rPr lang="en-US" sz="1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ru-RU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ru-RU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ru-RU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ru-RU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</m:t>
                          </m:r>
                        </m:sup>
                      </m:sSubSup>
                      <m:r>
                        <a:rPr lang="en-US" sz="17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ru-RU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ru-RU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ru-RU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ru-RU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ru-RU" sz="17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17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7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7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𝑣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,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𝑛</m:t>
                          </m:r>
                          <m:r>
                            <a:rPr lang="en-US" sz="17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17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вычислить  координаты искомой точки кривой в </a:t>
                </a:r>
                <a:r>
                  <a:rPr lang="en-US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3D </a:t>
                </a: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пространстве как</a:t>
                </a:r>
                <a:r>
                  <a:rPr lang="en-US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внутреннюю точку разбиения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𝒊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𝒋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𝒌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𝒍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p>
                    </m:sSubSup>
                    <m:sSubSup>
                      <m:sSubSupPr>
                        <m:ctrlP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𝑷</m:t>
                        </m:r>
                      </m:e>
                      <m:sub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𝒊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𝒋</m:t>
                        </m:r>
                      </m:sub>
                      <m:sup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𝒌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𝒍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17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ru-RU" sz="17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en-US" sz="1700" dirty="0">
                  <a:latin typeface="Arial" panose="020B060402020202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17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7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7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17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17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17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sz="17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ru-RU" sz="17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sz="17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ru-RU" sz="1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7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endParaRPr lang="ru-RU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endParaRPr lang="ru-RU" sz="16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04" y="1919026"/>
                <a:ext cx="8719596" cy="4938974"/>
              </a:xfrm>
              <a:prstGeom prst="rect">
                <a:avLst/>
              </a:prstGeom>
              <a:blipFill>
                <a:blip r:embed="rId4"/>
                <a:stretch>
                  <a:fillRect t="-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93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4776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(3)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360" y="989902"/>
                <a:ext cx="11565836" cy="140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вычисления производной необходимо выполнить следующие действия: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найти </a:t>
                </a: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узловой промежуток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+1</m:t>
                        </m:r>
                      </m:sub>
                    </m:sSub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в которой лежит параметр </a:t>
                </a:r>
                <a14:m>
                  <m:oMath xmlns:m="http://schemas.openxmlformats.org/officeDocument/2006/math">
                    <m:r>
                      <a:rPr lang="ru-RU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endParaRPr lang="ru-RU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вычислить ненулевые базисные функции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</a:t>
                </a:r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ычислить ненулевые производные базисных функций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ru-RU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60" y="989902"/>
                <a:ext cx="11565836" cy="1404102"/>
              </a:xfrm>
              <a:prstGeom prst="rect">
                <a:avLst/>
              </a:prstGeom>
              <a:blipFill>
                <a:blip r:embed="rId2"/>
                <a:stretch>
                  <a:fillRect l="-158" t="-4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/>
              <p:cNvSpPr txBox="1">
                <a:spLocks/>
              </p:cNvSpPr>
              <p:nvPr/>
            </p:nvSpPr>
            <p:spPr>
              <a:xfrm>
                <a:off x="472360" y="2222322"/>
                <a:ext cx="3887204" cy="4492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ru-RU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вычисления производной в точке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NURBS-</a:t>
                </a:r>
                <a:r>
                  <a:rPr lang="ru-RU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кривой:</a:t>
                </a:r>
              </a:p>
              <a:p>
                <a:pPr marL="342900" lvl="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найти суммы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𝑐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и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𝑤</m:t>
                    </m:r>
                  </m:oMath>
                </a14:m>
                <a:r>
                  <a:rPr lang="ru-RU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𝒄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ru-RU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𝑤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ru-RU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ru-RU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найти </a:t>
                </a:r>
                <a:r>
                  <a:rPr lang="ru-RU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суммы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𝒄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′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𝑤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′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sz="2000" b="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20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2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в</a:t>
                </a:r>
                <a:r>
                  <a:rPr lang="ru-RU" sz="2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ычислить значение производной в точке:</a:t>
                </a:r>
              </a:p>
              <a:p>
                <a:pPr marL="0" lv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  <m:r>
                            <a:rPr lang="en-US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sz="2000" b="0" dirty="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endParaRPr lang="ru-RU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lvl="0" indent="0" algn="ctr">
                  <a:lnSpc>
                    <a:spcPct val="150000"/>
                  </a:lnSpc>
                  <a:spcAft>
                    <a:spcPts val="0"/>
                  </a:spcAft>
                  <a:buNone/>
                </a:pPr>
                <a:endParaRPr lang="ru-RU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60" y="2222322"/>
                <a:ext cx="3887204" cy="4492514"/>
              </a:xfrm>
              <a:prstGeom prst="rect">
                <a:avLst/>
              </a:prstGeom>
              <a:blipFill>
                <a:blip r:embed="rId3"/>
                <a:stretch>
                  <a:fillRect l="-313" t="-9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2"/>
              <p:cNvSpPr txBox="1">
                <a:spLocks/>
              </p:cNvSpPr>
              <p:nvPr/>
            </p:nvSpPr>
            <p:spPr>
              <a:xfrm>
                <a:off x="4359564" y="2171000"/>
                <a:ext cx="8423564" cy="421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ru-RU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вычисления производных в точке </a:t>
                </a:r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NURBS-</a:t>
                </a:r>
                <a:r>
                  <a:rPr lang="ru-RU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поверхности:</a:t>
                </a: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в</a:t>
                </a:r>
                <a:r>
                  <a:rPr lang="ru-RU" sz="14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ычислить </a:t>
                </a:r>
                <a:r>
                  <a:rPr lang="ru-RU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ненулевые базисные </a:t>
                </a:r>
                <a:r>
                  <a:rPr lang="ru-RU" sz="14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функции</a:t>
                </a:r>
                <a:r>
                  <a:rPr lang="en-US" sz="14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sz="1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ru-RU" sz="14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</a:p>
              <a:p>
                <a:pPr marL="342900" lvl="0" indent="-342900" algn="just">
                  <a:lnSpc>
                    <a:spcPct val="100000"/>
                  </a:lnSpc>
                  <a:spcAft>
                    <a:spcPts val="0"/>
                  </a:spcAft>
                  <a:buFont typeface="Symbol" panose="05050102010706020507" pitchFamily="18" charset="2"/>
                  <a:buChar char=""/>
                </a:pP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в</a:t>
                </a:r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ычислить </a:t>
                </a: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ненулевые производные базисных функций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sup>
                    </m:sSubSup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 </m:t>
                    </m:r>
                  </m:oMath>
                </a14:m>
                <a:endParaRPr lang="en-US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найти суммы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𝒄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и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𝒄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и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ru-RU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𝒕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𝒖𝒗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𝒖𝒗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400" i="1" dirty="0" smtClean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ru-RU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</m:t>
                          </m:r>
                        </m:sub>
                        <m:sup>
                          <m:r>
                            <a:rPr lang="ru-RU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 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ru-RU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найти  суммы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𝒄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𝑤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:</a:t>
                </a:r>
                <a:endParaRPr lang="ru-RU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𝒄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𝒖𝒗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ru-RU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1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buFont typeface="Symbol" panose="05050102010706020507" pitchFamily="18" charset="2"/>
                  <a:buChar char=""/>
                </a:pPr>
                <a:r>
                  <a:rPr lang="ru-RU" sz="1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вычислить значение производной в точке:</a:t>
                </a: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  <m: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≤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𝑡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;</m:t>
                      </m:r>
                      <m:f>
                        <m:fPr>
                          <m:ctrlP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ru-RU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𝒔</m:t>
                              </m:r>
                            </m:e>
                          </m:d>
                        </m:num>
                        <m:den>
                          <m:r>
                            <a:rPr lang="ru-RU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sz="1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1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𝑤</m:t>
                          </m:r>
                          <m:r>
                            <a:rPr 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−</m:t>
                          </m:r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𝒄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ru-RU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 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≤</m:t>
                      </m:r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𝑠</m:t>
                      </m:r>
                      <m:r>
                        <a:rPr 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&lt;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.</m:t>
                      </m:r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564" y="2171000"/>
                <a:ext cx="8423564" cy="4215423"/>
              </a:xfrm>
              <a:prstGeom prst="rect">
                <a:avLst/>
              </a:prstGeom>
              <a:blipFill>
                <a:blip r:embed="rId4"/>
                <a:stretch>
                  <a:fillRect l="-217" t="-289" b="-4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0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6777</TotalTime>
  <Words>1402</Words>
  <Application>Microsoft Office PowerPoint</Application>
  <PresentationFormat>Широкоэкранный</PresentationFormat>
  <Paragraphs>335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Symbol</vt:lpstr>
      <vt:lpstr>Tahoma</vt:lpstr>
      <vt:lpstr>Times New Roman</vt:lpstr>
      <vt:lpstr>Тема Office</vt:lpstr>
      <vt:lpstr>Выпускная квалификационная работа бакалавра на тему:  «Исследование алгоритмов расчета координат точек и производных B-сплайна»</vt:lpstr>
      <vt:lpstr>Концептуальная постановка задачи</vt:lpstr>
      <vt:lpstr>Цели и задачи</vt:lpstr>
      <vt:lpstr>Математическая постановка задачи (1)</vt:lpstr>
      <vt:lpstr>Математическая постановка задачи (2)</vt:lpstr>
      <vt:lpstr>Математическая постановка задачи (3)</vt:lpstr>
      <vt:lpstr>Метод решения (1)</vt:lpstr>
      <vt:lpstr>Метод решения (2)</vt:lpstr>
      <vt:lpstr>Метод решения (3)</vt:lpstr>
      <vt:lpstr>Свойства базисных функций </vt:lpstr>
      <vt:lpstr>Алгоритм нахождения индекса узлового промежутка</vt:lpstr>
      <vt:lpstr>Алгоритм вычисления ненулевых базисных функций</vt:lpstr>
      <vt:lpstr>Презентация PowerPoint</vt:lpstr>
      <vt:lpstr>Презентация PowerPoint</vt:lpstr>
      <vt:lpstr>Алгоритм вычисления ненулевых первых производных базисных функций</vt:lpstr>
      <vt:lpstr>Алгоритм расчета производной в точке NURBS-кривой</vt:lpstr>
      <vt:lpstr>Презентация PowerPoint</vt:lpstr>
      <vt:lpstr>Презентация PowerPoint</vt:lpstr>
      <vt:lpstr>Алгоритм расчета производных в точке NURBS-поверхности</vt:lpstr>
      <vt:lpstr>Результаты работы (1)</vt:lpstr>
      <vt:lpstr>Результаты работы (2)</vt:lpstr>
      <vt:lpstr>Результаты работы (3)</vt:lpstr>
      <vt:lpstr>Сравнительная характеристика алгоритмов</vt:lpstr>
      <vt:lpstr>Презентация PowerPoint</vt:lpstr>
      <vt:lpstr>Хочу выразить слова благодарности своему научному руководителю Захарову Андрею Алексеевичу, всему преподавательскому составу кафедры ФН-11 и нашему нормоконтролеру Кудрявцевой Светлане Сергеевне!   </vt:lpstr>
      <vt:lpstr>Спасибо за внимание!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 «Моделирование деформирования упругопластических многослойных пластин на основе асимптотической теории»</dc:title>
  <dc:creator>RePack by Diakov</dc:creator>
  <cp:lastModifiedBy>RePack by Diakov</cp:lastModifiedBy>
  <cp:revision>172</cp:revision>
  <dcterms:created xsi:type="dcterms:W3CDTF">2021-06-15T19:32:24Z</dcterms:created>
  <dcterms:modified xsi:type="dcterms:W3CDTF">2021-06-28T12:07:00Z</dcterms:modified>
</cp:coreProperties>
</file>